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87" r:id="rId5"/>
    <p:sldId id="288" r:id="rId6"/>
    <p:sldId id="305" r:id="rId7"/>
    <p:sldId id="300" r:id="rId8"/>
    <p:sldId id="285" r:id="rId9"/>
    <p:sldId id="301" r:id="rId10"/>
    <p:sldId id="307" r:id="rId11"/>
    <p:sldId id="302" r:id="rId12"/>
    <p:sldId id="303" r:id="rId13"/>
    <p:sldId id="299" r:id="rId14"/>
    <p:sldId id="304" r:id="rId15"/>
    <p:sldId id="286"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71" autoAdjust="0"/>
  </p:normalViewPr>
  <p:slideViewPr>
    <p:cSldViewPr>
      <p:cViewPr varScale="1">
        <p:scale>
          <a:sx n="74" d="100"/>
          <a:sy n="74" d="100"/>
        </p:scale>
        <p:origin x="1992"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further information about this will be coming out to parents in the next few weeks once all trips and events have been</a:t>
            </a:r>
            <a:r>
              <a:rPr lang="en-GB" baseline="0" dirty="0"/>
              <a:t> booked.</a:t>
            </a:r>
            <a:endParaRPr lang="en-GB" dirty="0"/>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13</a:t>
            </a:fld>
            <a:endParaRPr lang="en-US" dirty="0"/>
          </a:p>
        </p:txBody>
      </p:sp>
    </p:spTree>
    <p:extLst>
      <p:ext uri="{BB962C8B-B14F-4D97-AF65-F5344CB8AC3E}">
        <p14:creationId xmlns:p14="http://schemas.microsoft.com/office/powerpoint/2010/main" val="149612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9/8/2025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dirty="0">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stocks-green.kent.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980728"/>
            <a:ext cx="9143999" cy="1082674"/>
          </a:xfrm>
        </p:spPr>
        <p:txBody>
          <a:bodyPr>
            <a:noAutofit/>
          </a:bodyPr>
          <a:lstStyle/>
          <a:p>
            <a:pPr algn="ctr"/>
            <a:r>
              <a:rPr lang="en-GB" sz="7200" b="1" dirty="0"/>
              <a:t>Welcome to Year 6!</a:t>
            </a:r>
            <a:br>
              <a:rPr lang="en-GB" sz="7200" b="1" dirty="0"/>
            </a:br>
            <a:endParaRPr lang="en-GB" sz="7200" dirty="0"/>
          </a:p>
        </p:txBody>
      </p:sp>
      <p:sp>
        <p:nvSpPr>
          <p:cNvPr id="3" name="Content Placeholder 2"/>
          <p:cNvSpPr>
            <a:spLocks noGrp="1"/>
          </p:cNvSpPr>
          <p:nvPr>
            <p:ph idx="1"/>
          </p:nvPr>
        </p:nvSpPr>
        <p:spPr/>
        <p:txBody>
          <a:bodyPr>
            <a:normAutofit/>
          </a:bodyPr>
          <a:lstStyle/>
          <a:p>
            <a:pPr marL="0" indent="0" algn="ctr">
              <a:buNone/>
            </a:pPr>
            <a:r>
              <a:rPr lang="en-GB" sz="4800" b="1" dirty="0"/>
              <a:t>Curriculum Information</a:t>
            </a:r>
          </a:p>
        </p:txBody>
      </p:sp>
    </p:spTree>
    <p:extLst>
      <p:ext uri="{BB962C8B-B14F-4D97-AF65-F5344CB8AC3E}">
        <p14:creationId xmlns:p14="http://schemas.microsoft.com/office/powerpoint/2010/main" val="39000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Communication</a:t>
            </a:r>
            <a:endParaRPr lang="en-GB" dirty="0"/>
          </a:p>
        </p:txBody>
      </p:sp>
      <p:sp>
        <p:nvSpPr>
          <p:cNvPr id="3" name="Content Placeholder 2"/>
          <p:cNvSpPr>
            <a:spLocks noGrp="1"/>
          </p:cNvSpPr>
          <p:nvPr>
            <p:ph idx="1"/>
          </p:nvPr>
        </p:nvSpPr>
        <p:spPr>
          <a:xfrm>
            <a:off x="1524000" y="1556792"/>
            <a:ext cx="9144000" cy="3746728"/>
          </a:xfrm>
        </p:spPr>
        <p:txBody>
          <a:bodyPr>
            <a:noAutofit/>
          </a:bodyPr>
          <a:lstStyle/>
          <a:p>
            <a:r>
              <a:rPr lang="en-GB" sz="2200" dirty="0"/>
              <a:t>As a school we will always look to resolve any issues for you.  As such, we would suggest that the best way to address any concerns is to speak to us on the classroom door so we can resolve them as quickly as possible.</a:t>
            </a:r>
          </a:p>
          <a:p>
            <a:r>
              <a:rPr lang="en-GB" sz="2200" dirty="0"/>
              <a:t>However, as a school, we do appreciate this might not always be possible.  So, our class email address is </a:t>
            </a:r>
            <a:r>
              <a:rPr lang="en-GB" dirty="0">
                <a:solidFill>
                  <a:srgbClr val="FF0000"/>
                </a:solidFill>
                <a:hlinkClick r:id="rId2"/>
              </a:rPr>
              <a:t>class6</a:t>
            </a:r>
            <a:r>
              <a:rPr lang="en-GB" sz="2200" dirty="0">
                <a:hlinkClick r:id="rId2"/>
              </a:rPr>
              <a:t>@stocks-green.kent.sch.uk</a:t>
            </a:r>
            <a:r>
              <a:rPr lang="en-GB" sz="2200" dirty="0"/>
              <a:t> </a:t>
            </a:r>
          </a:p>
          <a:p>
            <a:r>
              <a:rPr lang="en-GB" sz="2200" dirty="0"/>
              <a:t>Please bear in mind that w 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139633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615602"/>
          </a:xfrm>
        </p:spPr>
        <p:txBody>
          <a:bodyPr/>
          <a:lstStyle/>
          <a:p>
            <a:r>
              <a:rPr lang="en-GB" dirty="0"/>
              <a:t>Concerns about your child’s progress</a:t>
            </a:r>
          </a:p>
        </p:txBody>
      </p:sp>
      <p:pic>
        <p:nvPicPr>
          <p:cNvPr id="4" name="Picture 3"/>
          <p:cNvPicPr>
            <a:picLocks noChangeAspect="1"/>
          </p:cNvPicPr>
          <p:nvPr/>
        </p:nvPicPr>
        <p:blipFill>
          <a:blip r:embed="rId2"/>
          <a:stretch>
            <a:fillRect/>
          </a:stretch>
        </p:blipFill>
        <p:spPr>
          <a:xfrm>
            <a:off x="2135560" y="949663"/>
            <a:ext cx="8254051" cy="5908337"/>
          </a:xfrm>
          <a:prstGeom prst="rect">
            <a:avLst/>
          </a:prstGeom>
        </p:spPr>
      </p:pic>
    </p:spTree>
    <p:extLst>
      <p:ext uri="{BB962C8B-B14F-4D97-AF65-F5344CB8AC3E}">
        <p14:creationId xmlns:p14="http://schemas.microsoft.com/office/powerpoint/2010/main" val="33232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dirty="0"/>
              <a:t>Support with the cost of living and additional funds for the school.</a:t>
            </a:r>
            <a:endParaRPr lang="en-GB" dirty="0"/>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dirty="0"/>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dirty="0">
                <a:hlinkClick r:id="rId2"/>
              </a:rPr>
              <a:t>https://www.kent.gov.uk/education-and-children/schools/free-school-meals</a:t>
            </a:r>
            <a:r>
              <a:rPr lang="en-GB" dirty="0"/>
              <a:t> </a:t>
            </a:r>
          </a:p>
          <a:p>
            <a:r>
              <a:rPr lang="en-GB" dirty="0"/>
              <a:t>There is a double benefit to this, as the school will also receive an additional £1480 per pupil to support their learning and the teaching and learning across the school.</a:t>
            </a:r>
          </a:p>
          <a:p>
            <a:r>
              <a:rPr lang="en-GB" dirty="0"/>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5176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03" y="-1"/>
            <a:ext cx="12255085" cy="6897387"/>
          </a:xfrm>
        </p:spPr>
      </p:pic>
    </p:spTree>
    <p:extLst>
      <p:ext uri="{BB962C8B-B14F-4D97-AF65-F5344CB8AC3E}">
        <p14:creationId xmlns:p14="http://schemas.microsoft.com/office/powerpoint/2010/main" val="19634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Staff</a:t>
            </a:r>
          </a:p>
        </p:txBody>
      </p:sp>
      <p:sp>
        <p:nvSpPr>
          <p:cNvPr id="3" name="Content Placeholder 2"/>
          <p:cNvSpPr>
            <a:spLocks noGrp="1"/>
          </p:cNvSpPr>
          <p:nvPr>
            <p:ph idx="1"/>
          </p:nvPr>
        </p:nvSpPr>
        <p:spPr/>
        <p:txBody>
          <a:bodyPr/>
          <a:lstStyle/>
          <a:p>
            <a:pPr marL="0" indent="0" fontAlgn="t">
              <a:buNone/>
            </a:pPr>
            <a:r>
              <a:rPr lang="en-GB" b="1" dirty="0"/>
              <a:t>Mrs Newton: </a:t>
            </a:r>
            <a:r>
              <a:rPr lang="en-GB" dirty="0"/>
              <a:t>Monday – Wednesday </a:t>
            </a:r>
          </a:p>
          <a:p>
            <a:pPr marL="0" indent="0" fontAlgn="t">
              <a:buNone/>
            </a:pPr>
            <a:r>
              <a:rPr lang="en-GB" b="1" dirty="0"/>
              <a:t>Mr E: </a:t>
            </a:r>
            <a:r>
              <a:rPr lang="en-GB" dirty="0"/>
              <a:t>Thursday – Friday</a:t>
            </a:r>
          </a:p>
          <a:p>
            <a:pPr marL="0" indent="0" fontAlgn="t">
              <a:buNone/>
            </a:pPr>
            <a:endParaRPr lang="en-GB" dirty="0"/>
          </a:p>
          <a:p>
            <a:pPr marL="0" indent="0" fontAlgn="t">
              <a:buNone/>
            </a:pPr>
            <a:r>
              <a:rPr lang="en-GB" b="1" dirty="0"/>
              <a:t>Mrs Marriage: </a:t>
            </a:r>
            <a:r>
              <a:rPr lang="en-GB" dirty="0"/>
              <a:t>Monday – Thursday AM</a:t>
            </a:r>
          </a:p>
          <a:p>
            <a:pPr marL="0" indent="0" fontAlgn="t">
              <a:buNone/>
            </a:pPr>
            <a:endParaRPr lang="en-GB" dirty="0"/>
          </a:p>
          <a:p>
            <a:pPr marL="0" indent="0" fontAlgn="t">
              <a:buNone/>
            </a:pPr>
            <a:r>
              <a:rPr lang="en-GB" b="1" dirty="0"/>
              <a:t>(Mrs Roebuck: PPA cover Wednesday PM)</a:t>
            </a:r>
            <a:endParaRPr lang="en-GB" dirty="0"/>
          </a:p>
          <a:p>
            <a:endParaRPr lang="en-US" dirty="0"/>
          </a:p>
        </p:txBody>
      </p:sp>
    </p:spTree>
    <p:extLst>
      <p:ext uri="{BB962C8B-B14F-4D97-AF65-F5344CB8AC3E}">
        <p14:creationId xmlns:p14="http://schemas.microsoft.com/office/powerpoint/2010/main" val="183419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9A7FB-C7EF-5B33-4FE0-0E29F7731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6D6BD-B2AA-0374-89E8-3AAB8917E2A6}"/>
              </a:ext>
            </a:extLst>
          </p:cNvPr>
          <p:cNvSpPr>
            <a:spLocks noGrp="1"/>
          </p:cNvSpPr>
          <p:nvPr>
            <p:ph type="title"/>
          </p:nvPr>
        </p:nvSpPr>
        <p:spPr/>
        <p:txBody>
          <a:bodyPr>
            <a:normAutofit/>
          </a:bodyPr>
          <a:lstStyle/>
          <a:p>
            <a:pPr algn="ctr"/>
            <a:r>
              <a:rPr lang="en-US" sz="4400" b="1" dirty="0"/>
              <a:t>Curriculum</a:t>
            </a:r>
          </a:p>
        </p:txBody>
      </p:sp>
      <p:pic>
        <p:nvPicPr>
          <p:cNvPr id="5" name="Content Placeholder 4" descr="A colorful calendar with black text&#10;&#10;AI-generated content may be incorrect.">
            <a:extLst>
              <a:ext uri="{FF2B5EF4-FFF2-40B4-BE49-F238E27FC236}">
                <a16:creationId xmlns:a16="http://schemas.microsoft.com/office/drawing/2014/main" id="{591101E1-A996-6B97-4CCA-A9B7E174DA50}"/>
              </a:ext>
            </a:extLst>
          </p:cNvPr>
          <p:cNvPicPr>
            <a:picLocks noGrp="1" noChangeAspect="1"/>
          </p:cNvPicPr>
          <p:nvPr>
            <p:ph idx="1"/>
          </p:nvPr>
        </p:nvPicPr>
        <p:blipFill>
          <a:blip r:embed="rId2"/>
          <a:stretch>
            <a:fillRect/>
          </a:stretch>
        </p:blipFill>
        <p:spPr>
          <a:xfrm>
            <a:off x="1603102" y="1828800"/>
            <a:ext cx="8985795" cy="3475038"/>
          </a:xfrm>
        </p:spPr>
      </p:pic>
    </p:spTree>
    <p:extLst>
      <p:ext uri="{BB962C8B-B14F-4D97-AF65-F5344CB8AC3E}">
        <p14:creationId xmlns:p14="http://schemas.microsoft.com/office/powerpoint/2010/main" val="663432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The Stocks Green Way</a:t>
            </a:r>
            <a:endParaRPr lang="en-GB" dirty="0"/>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dirty="0"/>
              <a:t>Our whole school community follows three rules:</a:t>
            </a:r>
          </a:p>
          <a:p>
            <a:r>
              <a:rPr lang="en-GB" sz="2400" dirty="0"/>
              <a:t>Be Ready</a:t>
            </a:r>
          </a:p>
          <a:p>
            <a:r>
              <a:rPr lang="en-GB" sz="2400" dirty="0"/>
              <a:t>Be Respectful</a:t>
            </a:r>
          </a:p>
          <a:p>
            <a:r>
              <a:rPr lang="en-GB" sz="2400" dirty="0"/>
              <a:t>Be Safe</a:t>
            </a:r>
          </a:p>
          <a:p>
            <a:endParaRPr lang="en-GB" sz="2200" dirty="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38351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Values</a:t>
            </a:r>
            <a:endParaRPr lang="en-GB" dirty="0"/>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dirty="0"/>
              <a:t>We try to instil these values in our whole school community.</a:t>
            </a:r>
          </a:p>
          <a:p>
            <a:pPr marL="0" indent="0">
              <a:buNone/>
            </a:pPr>
            <a:r>
              <a:rPr lang="en-GB" sz="2400" dirty="0"/>
              <a:t>At Stocks Green we are:</a:t>
            </a:r>
          </a:p>
          <a:p>
            <a:r>
              <a:rPr lang="en-GB" sz="2400" dirty="0"/>
              <a:t>Kind</a:t>
            </a:r>
          </a:p>
          <a:p>
            <a:r>
              <a:rPr lang="en-GB" sz="2400" dirty="0"/>
              <a:t>Respectful</a:t>
            </a:r>
          </a:p>
          <a:p>
            <a:r>
              <a:rPr lang="en-GB" sz="2400" dirty="0"/>
              <a:t>Honest</a:t>
            </a:r>
          </a:p>
          <a:p>
            <a:r>
              <a:rPr lang="en-GB" sz="2400" dirty="0"/>
              <a:t>Resilient</a:t>
            </a:r>
          </a:p>
          <a:p>
            <a:r>
              <a:rPr lang="en-GB" sz="2400" dirty="0"/>
              <a:t>Inclusive</a:t>
            </a:r>
          </a:p>
          <a:p>
            <a:endParaRPr lang="en-GB" sz="2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01913"/>
            <a:ext cx="3993447" cy="5733256"/>
          </a:xfrm>
          <a:prstGeom prst="rect">
            <a:avLst/>
          </a:prstGeom>
        </p:spPr>
      </p:pic>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p:cNvSpPr>
            <a:spLocks noGrp="1"/>
          </p:cNvSpPr>
          <p:nvPr>
            <p:ph idx="1"/>
          </p:nvPr>
        </p:nvSpPr>
        <p:spPr>
          <a:xfrm>
            <a:off x="1271465" y="1772816"/>
            <a:ext cx="5112568" cy="3095134"/>
          </a:xfrm>
        </p:spPr>
        <p:txBody>
          <a:bodyPr>
            <a:noAutofit/>
          </a:bodyPr>
          <a:lstStyle/>
          <a:p>
            <a:pPr marL="0" indent="0">
              <a:buNone/>
            </a:pPr>
            <a:r>
              <a:rPr lang="en-GB" sz="2400" dirty="0"/>
              <a:t>Our school has recently reviewed its homework policy. </a:t>
            </a:r>
            <a:r>
              <a:rPr lang="en-GB" sz="2400" dirty="0">
                <a:solidFill>
                  <a:schemeClr val="tx1">
                    <a:lumMod val="50000"/>
                  </a:schemeClr>
                </a:solidFill>
              </a:rPr>
              <a:t>The home work expectations for our year group are…</a:t>
            </a:r>
            <a:endParaRPr lang="en-GB" sz="2200" dirty="0">
              <a:solidFill>
                <a:schemeClr val="tx1">
                  <a:lumMod val="50000"/>
                </a:schemeClr>
              </a:solidFill>
            </a:endParaRPr>
          </a:p>
        </p:txBody>
      </p:sp>
      <p:pic>
        <p:nvPicPr>
          <p:cNvPr id="5" name="Picture 4"/>
          <p:cNvPicPr>
            <a:picLocks noChangeAspect="1"/>
          </p:cNvPicPr>
          <p:nvPr/>
        </p:nvPicPr>
        <p:blipFill>
          <a:blip r:embed="rId2"/>
          <a:stretch>
            <a:fillRect/>
          </a:stretch>
        </p:blipFill>
        <p:spPr>
          <a:xfrm>
            <a:off x="7896200" y="158394"/>
            <a:ext cx="4095750" cy="3143250"/>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BD5360A4-17E9-16EC-7794-345BEB5F7D0E}"/>
              </a:ext>
            </a:extLst>
          </p:cNvPr>
          <p:cNvPicPr>
            <a:picLocks noChangeAspect="1"/>
          </p:cNvPicPr>
          <p:nvPr/>
        </p:nvPicPr>
        <p:blipFill>
          <a:blip r:embed="rId3"/>
          <a:stretch>
            <a:fillRect/>
          </a:stretch>
        </p:blipFill>
        <p:spPr>
          <a:xfrm>
            <a:off x="839416" y="3472125"/>
            <a:ext cx="8745170" cy="1752845"/>
          </a:xfrm>
          <a:prstGeom prst="rect">
            <a:avLst/>
          </a:prstGeom>
        </p:spPr>
      </p:pic>
    </p:spTree>
    <p:extLst>
      <p:ext uri="{BB962C8B-B14F-4D97-AF65-F5344CB8AC3E}">
        <p14:creationId xmlns:p14="http://schemas.microsoft.com/office/powerpoint/2010/main" val="369616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A568-B1D9-1F78-67A3-94BFF15DD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2865A-E5E1-D4B3-BAE8-0661659875C4}"/>
              </a:ext>
            </a:extLst>
          </p:cNvPr>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a:extLst>
              <a:ext uri="{FF2B5EF4-FFF2-40B4-BE49-F238E27FC236}">
                <a16:creationId xmlns:a16="http://schemas.microsoft.com/office/drawing/2014/main" id="{1894BE50-40CD-50AB-B19D-25669665A0BD}"/>
              </a:ext>
            </a:extLst>
          </p:cNvPr>
          <p:cNvSpPr>
            <a:spLocks noGrp="1"/>
          </p:cNvSpPr>
          <p:nvPr>
            <p:ph idx="1"/>
          </p:nvPr>
        </p:nvSpPr>
        <p:spPr>
          <a:xfrm>
            <a:off x="1271464" y="1424833"/>
            <a:ext cx="5112568" cy="3095134"/>
          </a:xfrm>
        </p:spPr>
        <p:txBody>
          <a:bodyPr>
            <a:noAutofit/>
          </a:bodyPr>
          <a:lstStyle/>
          <a:p>
            <a:pPr marL="0" indent="0">
              <a:buNone/>
            </a:pPr>
            <a:r>
              <a:rPr lang="en-GB" sz="2400" dirty="0"/>
              <a:t>Inspiration Tasks!</a:t>
            </a:r>
            <a:endParaRPr lang="en-GB" sz="2200" dirty="0">
              <a:solidFill>
                <a:schemeClr val="tx1">
                  <a:lumMod val="50000"/>
                </a:schemeClr>
              </a:solidFill>
            </a:endParaRPr>
          </a:p>
        </p:txBody>
      </p:sp>
      <p:pic>
        <p:nvPicPr>
          <p:cNvPr id="5" name="Picture 4">
            <a:extLst>
              <a:ext uri="{FF2B5EF4-FFF2-40B4-BE49-F238E27FC236}">
                <a16:creationId xmlns:a16="http://schemas.microsoft.com/office/drawing/2014/main" id="{F909D489-27F2-7CFF-5FC4-F4A702C800BD}"/>
              </a:ext>
            </a:extLst>
          </p:cNvPr>
          <p:cNvPicPr>
            <a:picLocks noChangeAspect="1"/>
          </p:cNvPicPr>
          <p:nvPr/>
        </p:nvPicPr>
        <p:blipFill>
          <a:blip r:embed="rId2"/>
          <a:stretch>
            <a:fillRect/>
          </a:stretch>
        </p:blipFill>
        <p:spPr>
          <a:xfrm>
            <a:off x="7896200" y="158394"/>
            <a:ext cx="4095750" cy="3143250"/>
          </a:xfrm>
          <a:prstGeom prst="rect">
            <a:avLst/>
          </a:prstGeom>
        </p:spPr>
      </p:pic>
      <p:pic>
        <p:nvPicPr>
          <p:cNvPr id="7" name="Picture 6" descr="A collage of pictures of a postcard&#10;&#10;AI-generated content may be incorrect.">
            <a:extLst>
              <a:ext uri="{FF2B5EF4-FFF2-40B4-BE49-F238E27FC236}">
                <a16:creationId xmlns:a16="http://schemas.microsoft.com/office/drawing/2014/main" id="{B6A9DB8F-9FA2-E0D1-03C8-9CCCB260C900}"/>
              </a:ext>
            </a:extLst>
          </p:cNvPr>
          <p:cNvPicPr>
            <a:picLocks noChangeAspect="1"/>
          </p:cNvPicPr>
          <p:nvPr/>
        </p:nvPicPr>
        <p:blipFill>
          <a:blip r:embed="rId3"/>
          <a:stretch>
            <a:fillRect/>
          </a:stretch>
        </p:blipFill>
        <p:spPr>
          <a:xfrm>
            <a:off x="1217713" y="1916832"/>
            <a:ext cx="6156176" cy="4617132"/>
          </a:xfrm>
          <a:prstGeom prst="rect">
            <a:avLst/>
          </a:prstGeom>
        </p:spPr>
      </p:pic>
    </p:spTree>
    <p:extLst>
      <p:ext uri="{BB962C8B-B14F-4D97-AF65-F5344CB8AC3E}">
        <p14:creationId xmlns:p14="http://schemas.microsoft.com/office/powerpoint/2010/main" val="1125679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spellings/phonics</a:t>
            </a:r>
            <a:endParaRPr lang="en-GB" dirty="0"/>
          </a:p>
        </p:txBody>
      </p:sp>
      <p:sp>
        <p:nvSpPr>
          <p:cNvPr id="3" name="Content Placeholder 2"/>
          <p:cNvSpPr>
            <a:spLocks noGrp="1"/>
          </p:cNvSpPr>
          <p:nvPr>
            <p:ph idx="1"/>
          </p:nvPr>
        </p:nvSpPr>
        <p:spPr>
          <a:xfrm>
            <a:off x="1289720" y="1340768"/>
            <a:ext cx="10153127" cy="3095134"/>
          </a:xfrm>
        </p:spPr>
        <p:txBody>
          <a:bodyPr>
            <a:noAutofit/>
          </a:bodyPr>
          <a:lstStyle/>
          <a:p>
            <a:pPr>
              <a:buFontTx/>
              <a:buChar char="-"/>
            </a:pPr>
            <a:r>
              <a:rPr lang="en-GB" dirty="0">
                <a:solidFill>
                  <a:schemeClr val="tx1">
                    <a:lumMod val="50000"/>
                  </a:schemeClr>
                </a:solidFill>
              </a:rPr>
              <a:t>Games with family and friends using the words and then spelling them (charades, hangman, boggle, scrabble) </a:t>
            </a:r>
          </a:p>
          <a:p>
            <a:pPr>
              <a:buFontTx/>
              <a:buChar char="-"/>
            </a:pPr>
            <a:r>
              <a:rPr lang="en-GB" dirty="0">
                <a:solidFill>
                  <a:schemeClr val="tx1">
                    <a:lumMod val="50000"/>
                  </a:schemeClr>
                </a:solidFill>
              </a:rPr>
              <a:t>‘Look, say, cover, write, check’</a:t>
            </a:r>
          </a:p>
          <a:p>
            <a:pPr>
              <a:buFontTx/>
              <a:buChar char="-"/>
            </a:pPr>
            <a:r>
              <a:rPr lang="en-GB" dirty="0">
                <a:solidFill>
                  <a:schemeClr val="tx1">
                    <a:lumMod val="50000"/>
                  </a:schemeClr>
                </a:solidFill>
              </a:rPr>
              <a:t>Chunking words into syllables </a:t>
            </a:r>
          </a:p>
          <a:p>
            <a:pPr>
              <a:buFontTx/>
              <a:buChar char="-"/>
            </a:pPr>
            <a:r>
              <a:rPr lang="en-GB" dirty="0">
                <a:solidFill>
                  <a:schemeClr val="tx1">
                    <a:lumMod val="50000"/>
                  </a:schemeClr>
                </a:solidFill>
              </a:rPr>
              <a:t>Understanding of root words, prefixes and suffixes</a:t>
            </a:r>
          </a:p>
          <a:p>
            <a:pPr>
              <a:buFontTx/>
              <a:buChar char="-"/>
            </a:pPr>
            <a:r>
              <a:rPr lang="en-GB" dirty="0">
                <a:solidFill>
                  <a:schemeClr val="tx1">
                    <a:lumMod val="50000"/>
                  </a:schemeClr>
                </a:solidFill>
              </a:rPr>
              <a:t>Mnemonics</a:t>
            </a:r>
          </a:p>
          <a:p>
            <a:pPr>
              <a:buFontTx/>
              <a:buChar char="-"/>
            </a:pPr>
            <a:r>
              <a:rPr lang="en-GB" dirty="0">
                <a:solidFill>
                  <a:schemeClr val="tx1">
                    <a:lumMod val="50000"/>
                  </a:schemeClr>
                </a:solidFill>
              </a:rPr>
              <a:t>Crosswords and wordsearches</a:t>
            </a:r>
          </a:p>
          <a:p>
            <a:pPr>
              <a:buFontTx/>
              <a:buChar char="-"/>
            </a:pPr>
            <a:r>
              <a:rPr lang="en-GB" b="1" dirty="0">
                <a:solidFill>
                  <a:schemeClr val="tx1">
                    <a:lumMod val="50000"/>
                  </a:schemeClr>
                </a:solidFill>
              </a:rPr>
              <a:t>Daily practice and overlearning</a:t>
            </a:r>
          </a:p>
          <a:p>
            <a:pPr>
              <a:buFontTx/>
              <a:buChar char="-"/>
            </a:pPr>
            <a:endParaRPr lang="en-GB" sz="2200" dirty="0">
              <a:solidFill>
                <a:srgbClr val="FF0000"/>
              </a:solidFill>
            </a:endParaRPr>
          </a:p>
        </p:txBody>
      </p:sp>
    </p:spTree>
    <p:extLst>
      <p:ext uri="{BB962C8B-B14F-4D97-AF65-F5344CB8AC3E}">
        <p14:creationId xmlns:p14="http://schemas.microsoft.com/office/powerpoint/2010/main" val="34007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times tables</a:t>
            </a:r>
            <a:endParaRPr lang="en-GB" dirty="0"/>
          </a:p>
        </p:txBody>
      </p:sp>
      <p:sp>
        <p:nvSpPr>
          <p:cNvPr id="3" name="Content Placeholder 2"/>
          <p:cNvSpPr>
            <a:spLocks noGrp="1"/>
          </p:cNvSpPr>
          <p:nvPr>
            <p:ph idx="1"/>
          </p:nvPr>
        </p:nvSpPr>
        <p:spPr>
          <a:xfrm>
            <a:off x="1271464" y="1772816"/>
            <a:ext cx="10225135" cy="3095134"/>
          </a:xfrm>
        </p:spPr>
        <p:txBody>
          <a:bodyPr>
            <a:noAutofit/>
          </a:bodyPr>
          <a:lstStyle/>
          <a:p>
            <a:pPr>
              <a:buFontTx/>
              <a:buChar char="-"/>
            </a:pPr>
            <a:r>
              <a:rPr lang="en-GB" sz="2200" b="1" dirty="0">
                <a:solidFill>
                  <a:schemeClr val="tx1">
                    <a:lumMod val="50000"/>
                  </a:schemeClr>
                </a:solidFill>
              </a:rPr>
              <a:t>Short, daily, repetitive practice!</a:t>
            </a:r>
          </a:p>
          <a:p>
            <a:pPr>
              <a:buFontTx/>
              <a:buChar char="-"/>
            </a:pPr>
            <a:r>
              <a:rPr lang="en-GB" sz="2200" dirty="0">
                <a:solidFill>
                  <a:schemeClr val="tx1">
                    <a:lumMod val="50000"/>
                  </a:schemeClr>
                </a:solidFill>
              </a:rPr>
              <a:t>Tricks and patterns</a:t>
            </a:r>
          </a:p>
          <a:p>
            <a:pPr>
              <a:buFontTx/>
              <a:buChar char="-"/>
            </a:pPr>
            <a:r>
              <a:rPr lang="en-GB" sz="2200" dirty="0">
                <a:solidFill>
                  <a:schemeClr val="tx1">
                    <a:lumMod val="50000"/>
                  </a:schemeClr>
                </a:solidFill>
              </a:rPr>
              <a:t>Games (written and computer-based)</a:t>
            </a:r>
          </a:p>
          <a:p>
            <a:pPr>
              <a:buFontTx/>
              <a:buChar char="-"/>
            </a:pPr>
            <a:r>
              <a:rPr lang="en-GB" sz="2200" dirty="0">
                <a:solidFill>
                  <a:schemeClr val="tx1">
                    <a:lumMod val="50000"/>
                  </a:schemeClr>
                </a:solidFill>
              </a:rPr>
              <a:t>Flashcards</a:t>
            </a:r>
          </a:p>
          <a:p>
            <a:pPr>
              <a:buFontTx/>
              <a:buChar char="-"/>
            </a:pPr>
            <a:r>
              <a:rPr lang="en-GB" sz="2200" dirty="0">
                <a:solidFill>
                  <a:schemeClr val="tx1">
                    <a:lumMod val="50000"/>
                  </a:schemeClr>
                </a:solidFill>
              </a:rPr>
              <a:t>Quick quizzes</a:t>
            </a:r>
          </a:p>
        </p:txBody>
      </p:sp>
    </p:spTree>
    <p:extLst>
      <p:ext uri="{BB962C8B-B14F-4D97-AF65-F5344CB8AC3E}">
        <p14:creationId xmlns:p14="http://schemas.microsoft.com/office/powerpoint/2010/main" val="2344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http://www.w3.org/XML/1998/namespace"/>
    <ds:schemaRef ds:uri="http://schemas.microsoft.com/office/2006/documentManagement/types"/>
    <ds:schemaRef ds:uri="40262f94-9f35-4ac3-9a90-690165a166b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542</TotalTime>
  <Words>514</Words>
  <Application>Microsoft Office PowerPoint</Application>
  <PresentationFormat>Widescreen</PresentationFormat>
  <Paragraphs>53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Comic Sans MS</vt:lpstr>
      <vt:lpstr>Children Friends 16x9</vt:lpstr>
      <vt:lpstr>Welcome to Year 6! </vt:lpstr>
      <vt:lpstr>Staff</vt:lpstr>
      <vt:lpstr>Curriculum</vt:lpstr>
      <vt:lpstr>The Stocks Green Way</vt:lpstr>
      <vt:lpstr>Our School Values</vt:lpstr>
      <vt:lpstr>Homework</vt:lpstr>
      <vt:lpstr>Homework</vt:lpstr>
      <vt:lpstr>Suggested ways to learn your spellings/phonics</vt:lpstr>
      <vt:lpstr>Suggested ways to learn your times tables</vt:lpstr>
      <vt:lpstr>Communication</vt:lpstr>
      <vt:lpstr>Concerns about your child’s progress</vt:lpstr>
      <vt:lpstr>Support with the cost of living and additional funds for the school.</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Georgina NEWTON</cp:lastModifiedBy>
  <cp:revision>56</cp:revision>
  <dcterms:created xsi:type="dcterms:W3CDTF">2022-02-05T05:28:28Z</dcterms:created>
  <dcterms:modified xsi:type="dcterms:W3CDTF">2025-09-08T15:50:54Z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2025-09-08T15:50:54Z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f60a6e27-2dbc-421b-bc30-8f66291b14d3</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ies>
</file>