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6" r:id="rId5"/>
    <p:sldId id="300" r:id="rId6"/>
    <p:sldId id="285" r:id="rId7"/>
    <p:sldId id="308" r:id="rId8"/>
    <p:sldId id="313" r:id="rId9"/>
    <p:sldId id="297" r:id="rId10"/>
    <p:sldId id="318" r:id="rId11"/>
    <p:sldId id="301" r:id="rId12"/>
    <p:sldId id="302" r:id="rId13"/>
    <p:sldId id="303" r:id="rId14"/>
    <p:sldId id="312" r:id="rId15"/>
    <p:sldId id="299" r:id="rId16"/>
    <p:sldId id="304" r:id="rId17"/>
    <p:sldId id="286"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849BF-938B-49C0-8B7F-C5FC36439F8B}" v="1" dt="2025-09-07T21:25:27.083"/>
    <p1510:client id="{928E0A52-B31B-C6E1-5E18-5D5156E0B9E8}" v="528" dt="2025-09-07T14:38:05.035"/>
    <p1510:client id="{CB869393-D1F5-D522-B254-8BF50A4E67FC}" v="9" dt="2025-09-07T13:32:59.525"/>
    <p1510:client id="{FC85A1E2-212E-9EF3-711A-3323F58B42CF}" v="236" dt="2025-09-07T14:09:23.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zula SAGANOWSKA-KEARNEY" userId="a78e679d-0b68-422d-b12d-760b82e4f0c4" providerId="ADAL" clId="{1CF849BF-938B-49C0-8B7F-C5FC36439F8B}"/>
    <pc:docChg chg="undo custSel modSld">
      <pc:chgData name="Urszula SAGANOWSKA-KEARNEY" userId="a78e679d-0b68-422d-b12d-760b82e4f0c4" providerId="ADAL" clId="{1CF849BF-938B-49C0-8B7F-C5FC36439F8B}" dt="2025-09-07T21:31:58.184" v="29" actId="22"/>
      <pc:docMkLst>
        <pc:docMk/>
      </pc:docMkLst>
      <pc:sldChg chg="addSp delSp modSp mod">
        <pc:chgData name="Urszula SAGANOWSKA-KEARNEY" userId="a78e679d-0b68-422d-b12d-760b82e4f0c4" providerId="ADAL" clId="{1CF849BF-938B-49C0-8B7F-C5FC36439F8B}" dt="2025-09-07T21:17:13.874" v="9" actId="14100"/>
        <pc:sldMkLst>
          <pc:docMk/>
          <pc:sldMk cId="3298638069" sldId="308"/>
        </pc:sldMkLst>
        <pc:picChg chg="del">
          <ac:chgData name="Urszula SAGANOWSKA-KEARNEY" userId="a78e679d-0b68-422d-b12d-760b82e4f0c4" providerId="ADAL" clId="{1CF849BF-938B-49C0-8B7F-C5FC36439F8B}" dt="2025-09-07T21:16:39.768" v="0" actId="478"/>
          <ac:picMkLst>
            <pc:docMk/>
            <pc:sldMk cId="3298638069" sldId="308"/>
            <ac:picMk id="2" creationId="{FD6FEF37-9494-9301-2E37-F81A180254D7}"/>
          </ac:picMkLst>
        </pc:picChg>
        <pc:picChg chg="add mod">
          <ac:chgData name="Urszula SAGANOWSKA-KEARNEY" userId="a78e679d-0b68-422d-b12d-760b82e4f0c4" providerId="ADAL" clId="{1CF849BF-938B-49C0-8B7F-C5FC36439F8B}" dt="2025-09-07T21:17:13.874" v="9" actId="14100"/>
          <ac:picMkLst>
            <pc:docMk/>
            <pc:sldMk cId="3298638069" sldId="308"/>
            <ac:picMk id="4" creationId="{FED6DC9E-91AC-2D2A-4AD8-1F8069402634}"/>
          </ac:picMkLst>
        </pc:picChg>
      </pc:sldChg>
      <pc:sldChg chg="addSp delSp modSp mod">
        <pc:chgData name="Urszula SAGANOWSKA-KEARNEY" userId="a78e679d-0b68-422d-b12d-760b82e4f0c4" providerId="ADAL" clId="{1CF849BF-938B-49C0-8B7F-C5FC36439F8B}" dt="2025-09-07T21:31:58.184" v="29" actId="22"/>
        <pc:sldMkLst>
          <pc:docMk/>
          <pc:sldMk cId="1508680020" sldId="312"/>
        </pc:sldMkLst>
        <pc:graphicFrameChg chg="add del mod">
          <ac:chgData name="Urszula SAGANOWSKA-KEARNEY" userId="a78e679d-0b68-422d-b12d-760b82e4f0c4" providerId="ADAL" clId="{1CF849BF-938B-49C0-8B7F-C5FC36439F8B}" dt="2025-09-07T21:27:25.509" v="16" actId="478"/>
          <ac:graphicFrameMkLst>
            <pc:docMk/>
            <pc:sldMk cId="1508680020" sldId="312"/>
            <ac:graphicFrameMk id="3" creationId="{893EC2A0-3DA7-9871-02EF-553C2B228611}"/>
          </ac:graphicFrameMkLst>
        </pc:graphicFrameChg>
        <pc:picChg chg="add mod">
          <ac:chgData name="Urszula SAGANOWSKA-KEARNEY" userId="a78e679d-0b68-422d-b12d-760b82e4f0c4" providerId="ADAL" clId="{1CF849BF-938B-49C0-8B7F-C5FC36439F8B}" dt="2025-09-07T21:31:56.805" v="28" actId="1076"/>
          <ac:picMkLst>
            <pc:docMk/>
            <pc:sldMk cId="1508680020" sldId="312"/>
            <ac:picMk id="5" creationId="{BBCB40B5-6137-6E99-CBB1-4F3F9E537ADB}"/>
          </ac:picMkLst>
        </pc:picChg>
        <pc:picChg chg="add del">
          <ac:chgData name="Urszula SAGANOWSKA-KEARNEY" userId="a78e679d-0b68-422d-b12d-760b82e4f0c4" providerId="ADAL" clId="{1CF849BF-938B-49C0-8B7F-C5FC36439F8B}" dt="2025-09-07T21:31:58.184" v="29" actId="22"/>
          <ac:picMkLst>
            <pc:docMk/>
            <pc:sldMk cId="1508680020" sldId="312"/>
            <ac:picMk id="7" creationId="{5DD3B3BD-0093-A969-09F7-709D651E820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33093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361413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Please note further information about this will be coming out to parents in the next few weeks once all trips and events have been</a:t>
            </a:r>
            <a:r>
              <a:rPr lang="en-GB" baseline="0"/>
              <a:t> booked.</a:t>
            </a:r>
            <a:endParaRPr lang="en-GB"/>
          </a:p>
          <a:p>
            <a:endParaRPr lang="en-GB"/>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1178091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9/7/2025</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9/7/2025</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9/7/2025</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9/7/2025</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9/7/2025</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9/7/2025</a:t>
            </a:fld>
            <a:endParaRPr lang="en-US"/>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7rYbk9PNuM&amp;list=PLaCFIecv0Ivcv38rCq1JX_eNjymz7Pj-u&amp;index=7" TargetMode="External"/><Relationship Id="rId2" Type="http://schemas.openxmlformats.org/officeDocument/2006/relationships/hyperlink" Target="https://www.timestables.co.uk/" TargetMode="External"/><Relationship Id="rId1" Type="http://schemas.openxmlformats.org/officeDocument/2006/relationships/slideLayout" Target="../slideLayouts/slideLayout2.xml"/><Relationship Id="rId4" Type="http://schemas.openxmlformats.org/officeDocument/2006/relationships/hyperlink" Target="https://suncatcherstudio.com/printables/math/multiplication-char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class2@stocks-green.kent.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topics/zw68h4j" TargetMode="External"/><Relationship Id="rId2" Type="http://schemas.openxmlformats.org/officeDocument/2006/relationships/hyperlink" Target="https://superbrainybeans.com/english/spelling/year-3/" TargetMode="External"/><Relationship Id="rId1" Type="http://schemas.openxmlformats.org/officeDocument/2006/relationships/slideLayout" Target="../slideLayouts/slideLayout2.xml"/><Relationship Id="rId4" Type="http://schemas.openxmlformats.org/officeDocument/2006/relationships/hyperlink" Target="https://doodlelearning.com/english/subjects/spelling/spelling-strategies-for-k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latin typeface="Comic Sans MS"/>
              </a:rPr>
              <a:t>Welcome to Year 3!</a:t>
            </a:r>
            <a:endParaRPr lang="en-GB" sz="4800">
              <a:latin typeface="Comic Sans MS"/>
            </a:endParaRPr>
          </a:p>
        </p:txBody>
      </p:sp>
      <p:sp>
        <p:nvSpPr>
          <p:cNvPr id="3" name="Content Placeholder 2"/>
          <p:cNvSpPr>
            <a:spLocks noGrp="1"/>
          </p:cNvSpPr>
          <p:nvPr>
            <p:ph idx="1"/>
          </p:nvPr>
        </p:nvSpPr>
        <p:spPr>
          <a:xfrm>
            <a:off x="1524000" y="1831901"/>
            <a:ext cx="9144000" cy="1584176"/>
          </a:xfrm>
        </p:spPr>
        <p:txBody>
          <a:bodyPr vert="horz" lIns="91440" tIns="45720" rIns="91440" bIns="45720" rtlCol="0" anchor="t">
            <a:normAutofit/>
          </a:bodyPr>
          <a:lstStyle/>
          <a:p>
            <a:pPr marL="0" indent="0">
              <a:buNone/>
            </a:pPr>
            <a:r>
              <a:rPr lang="en-US" sz="3600">
                <a:latin typeface="Comic Sans MS"/>
              </a:rPr>
              <a:t>Parents Information Meeting</a:t>
            </a:r>
          </a:p>
          <a:p>
            <a:pPr marL="0" indent="0">
              <a:buNone/>
            </a:pPr>
            <a:r>
              <a:rPr lang="en-US" sz="3600">
                <a:latin typeface="Comic Sans MS"/>
              </a:rPr>
              <a:t>Tuesday 9th September 2025</a:t>
            </a:r>
            <a:endParaRPr lang="en-GB" sz="3600"/>
          </a:p>
        </p:txBody>
      </p:sp>
    </p:spTree>
    <p:extLst>
      <p:ext uri="{BB962C8B-B14F-4D97-AF65-F5344CB8AC3E}">
        <p14:creationId xmlns:p14="http://schemas.microsoft.com/office/powerpoint/2010/main" val="9566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a:t>Suggested ways to learn your times tables</a:t>
            </a:r>
            <a:endParaRPr lang="en-GB"/>
          </a:p>
        </p:txBody>
      </p:sp>
      <p:sp>
        <p:nvSpPr>
          <p:cNvPr id="3" name="Content Placeholder 2"/>
          <p:cNvSpPr>
            <a:spLocks noGrp="1"/>
          </p:cNvSpPr>
          <p:nvPr>
            <p:ph idx="1"/>
          </p:nvPr>
        </p:nvSpPr>
        <p:spPr>
          <a:xfrm>
            <a:off x="2078900" y="1484784"/>
            <a:ext cx="7905532" cy="3744416"/>
          </a:xfrm>
        </p:spPr>
        <p:txBody>
          <a:bodyPr>
            <a:noAutofit/>
          </a:bodyPr>
          <a:lstStyle/>
          <a:p>
            <a:r>
              <a:rPr lang="en-GB" sz="2400">
                <a:solidFill>
                  <a:schemeClr val="tx2"/>
                </a:solidFill>
              </a:rPr>
              <a:t>Times table rockstars </a:t>
            </a:r>
          </a:p>
          <a:p>
            <a:r>
              <a:rPr lang="en-GB" sz="2400" b="1" u="sng">
                <a:solidFill>
                  <a:schemeClr val="tx2"/>
                </a:solidFill>
                <a:hlinkClick r:id="rId2"/>
              </a:rPr>
              <a:t>https://www.timestables.co.uk/</a:t>
            </a:r>
            <a:endParaRPr lang="en-GB" sz="2400" b="1" u="sng">
              <a:solidFill>
                <a:schemeClr val="tx2"/>
              </a:solidFill>
            </a:endParaRPr>
          </a:p>
          <a:p>
            <a:r>
              <a:rPr lang="en-GB" sz="2400">
                <a:solidFill>
                  <a:schemeClr val="tx2"/>
                </a:solidFill>
              </a:rPr>
              <a:t>times table songs e.g. </a:t>
            </a:r>
            <a:r>
              <a:rPr lang="en-GB" sz="2400">
                <a:solidFill>
                  <a:schemeClr val="tx2"/>
                </a:solidFill>
                <a:hlinkClick r:id="rId3"/>
              </a:rPr>
              <a:t>https://www.youtube.com/watch?v=e7rYbk9PNuM&amp;list=PLaCFIecv0Ivcv38rCq1JX_eNjymz7Pj-u&amp;index=7</a:t>
            </a:r>
            <a:endParaRPr lang="en-GB" sz="2400">
              <a:solidFill>
                <a:schemeClr val="tx2"/>
              </a:solidFill>
            </a:endParaRPr>
          </a:p>
          <a:p>
            <a:r>
              <a:rPr lang="en-GB" sz="2400">
                <a:solidFill>
                  <a:schemeClr val="tx2"/>
                </a:solidFill>
              </a:rPr>
              <a:t>Use a multiplication chart: </a:t>
            </a:r>
            <a:r>
              <a:rPr lang="en-GB" sz="2400">
                <a:solidFill>
                  <a:schemeClr val="tx2"/>
                </a:solidFill>
                <a:hlinkClick r:id="rId4"/>
              </a:rPr>
              <a:t>https://suncatcherstudio.com/printables/math/multiplication-charts/</a:t>
            </a:r>
            <a:endParaRPr lang="en-GB" sz="2400">
              <a:solidFill>
                <a:schemeClr val="tx2"/>
              </a:solidFill>
            </a:endParaRPr>
          </a:p>
          <a:p>
            <a:endParaRPr lang="en-GB" sz="2200">
              <a:solidFill>
                <a:schemeClr val="tx2"/>
              </a:solidFill>
            </a:endParaRPr>
          </a:p>
        </p:txBody>
      </p:sp>
    </p:spTree>
    <p:extLst>
      <p:ext uri="{BB962C8B-B14F-4D97-AF65-F5344CB8AC3E}">
        <p14:creationId xmlns:p14="http://schemas.microsoft.com/office/powerpoint/2010/main" val="2344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998" y="793315"/>
            <a:ext cx="10441160" cy="4134145"/>
          </a:xfrm>
          <a:prstGeom prst="rect">
            <a:avLst/>
          </a:prstGeom>
        </p:spPr>
        <p:txBody>
          <a:bodyPr wrap="square" lIns="91440" tIns="45720" rIns="91440" bIns="45720" anchor="t">
            <a:spAutoFit/>
          </a:bodyPr>
          <a:lstStyle/>
          <a:p>
            <a:pPr>
              <a:lnSpc>
                <a:spcPct val="115000"/>
              </a:lnSpc>
              <a:spcAft>
                <a:spcPts val="1200"/>
              </a:spcAft>
            </a:pPr>
            <a:r>
              <a:rPr lang="en-GB" sz="2400" b="1" u="sng" dirty="0">
                <a:effectLst/>
                <a:latin typeface="Comic Sans MS"/>
                <a:ea typeface="Times New Roman" panose="02020603050405020304" pitchFamily="18" charset="0"/>
                <a:cs typeface="Times New Roman"/>
              </a:rPr>
              <a:t>Reading</a:t>
            </a:r>
            <a:endParaRPr lang="en-GB" sz="2400" b="1" dirty="0">
              <a:effectLst/>
              <a:latin typeface="Comic Sans MS"/>
              <a:ea typeface="Calibri" panose="020F0502020204030204" pitchFamily="34" charset="0"/>
              <a:cs typeface="Times New Roman"/>
            </a:endParaRPr>
          </a:p>
          <a:p>
            <a:pPr>
              <a:lnSpc>
                <a:spcPct val="115000"/>
              </a:lnSpc>
              <a:spcAft>
                <a:spcPts val="1200"/>
              </a:spcAft>
            </a:pPr>
            <a:r>
              <a:rPr lang="en-GB" sz="2000" dirty="0">
                <a:latin typeface="Comic Sans MS"/>
                <a:ea typeface="Times New Roman" panose="02020603050405020304" pitchFamily="18" charset="0"/>
                <a:cs typeface="Times New Roman"/>
              </a:rPr>
              <a:t>Over the next one or two weeks I will be reading with all children 1:1. Once this is completed, your</a:t>
            </a:r>
            <a:r>
              <a:rPr lang="en-GB" sz="2000" dirty="0">
                <a:effectLst/>
                <a:latin typeface="Comic Sans MS"/>
                <a:ea typeface="Times New Roman" panose="02020603050405020304" pitchFamily="18" charset="0"/>
                <a:cs typeface="Times New Roman"/>
              </a:rPr>
              <a:t> child will be sent home with reading </a:t>
            </a:r>
            <a:r>
              <a:rPr lang="en-GB" sz="2000" dirty="0">
                <a:latin typeface="Comic Sans MS"/>
                <a:ea typeface="Times New Roman" panose="02020603050405020304" pitchFamily="18" charset="0"/>
                <a:cs typeface="Times New Roman"/>
              </a:rPr>
              <a:t>book/s with a</a:t>
            </a:r>
            <a:r>
              <a:rPr lang="en-GB" sz="2000" dirty="0">
                <a:effectLst/>
                <a:latin typeface="Comic Sans MS"/>
                <a:ea typeface="Times New Roman" panose="02020603050405020304" pitchFamily="18" charset="0"/>
                <a:cs typeface="Times New Roman"/>
              </a:rPr>
              <a:t> reading record</a:t>
            </a:r>
            <a:r>
              <a:rPr lang="en-GB" sz="2000" dirty="0">
                <a:latin typeface="Comic Sans MS"/>
                <a:ea typeface="Times New Roman" panose="02020603050405020304" pitchFamily="18" charset="0"/>
                <a:cs typeface="Times New Roman"/>
              </a:rPr>
              <a:t>.</a:t>
            </a:r>
            <a:r>
              <a:rPr lang="en-GB" sz="2000" dirty="0">
                <a:effectLst/>
                <a:latin typeface="Comic Sans MS"/>
                <a:ea typeface="Times New Roman" panose="02020603050405020304" pitchFamily="18" charset="0"/>
                <a:cs typeface="Times New Roman"/>
              </a:rPr>
              <a:t> </a:t>
            </a:r>
            <a:r>
              <a:rPr lang="en-GB" sz="2000" dirty="0">
                <a:latin typeface="Comic Sans MS"/>
                <a:ea typeface="Times New Roman" panose="02020603050405020304" pitchFamily="18" charset="0"/>
                <a:cs typeface="Times New Roman"/>
              </a:rPr>
              <a:t>Please</a:t>
            </a:r>
            <a:r>
              <a:rPr lang="en-GB" sz="2000" dirty="0">
                <a:effectLst/>
                <a:latin typeface="Comic Sans MS"/>
                <a:ea typeface="Times New Roman" panose="02020603050405020304" pitchFamily="18" charset="0"/>
                <a:cs typeface="Times New Roman"/>
              </a:rPr>
              <a:t> </a:t>
            </a:r>
            <a:r>
              <a:rPr lang="en-GB" sz="2000" dirty="0">
                <a:latin typeface="Comic Sans MS"/>
                <a:ea typeface="Times New Roman" panose="02020603050405020304" pitchFamily="18" charset="0"/>
                <a:cs typeface="Times New Roman"/>
              </a:rPr>
              <a:t>listen to your child read and </a:t>
            </a:r>
            <a:r>
              <a:rPr lang="en-GB" sz="2000" dirty="0">
                <a:effectLst/>
                <a:latin typeface="Comic Sans MS"/>
                <a:ea typeface="Times New Roman" panose="02020603050405020304" pitchFamily="18" charset="0"/>
                <a:cs typeface="Times New Roman"/>
              </a:rPr>
              <a:t>record and sign when/how much they have read each week </a:t>
            </a:r>
            <a:r>
              <a:rPr lang="en-GB" sz="2000" dirty="0">
                <a:effectLst/>
                <a:latin typeface="Comic Sans MS"/>
                <a:ea typeface="Times New Roman" panose="02020603050405020304" pitchFamily="18" charset="0"/>
                <a:cs typeface="Times New Roman"/>
                <a:sym typeface="Wingdings" panose="05000000000000000000" pitchFamily="2" charset="2"/>
              </a:rPr>
              <a:t></a:t>
            </a:r>
            <a:r>
              <a:rPr lang="en-GB" sz="2000" dirty="0">
                <a:latin typeface="Comic Sans MS"/>
                <a:ea typeface="Times New Roman" panose="02020603050405020304" pitchFamily="18" charset="0"/>
                <a:cs typeface="Times New Roman"/>
                <a:sym typeface="Wingdings" panose="05000000000000000000" pitchFamily="2" charset="2"/>
              </a:rPr>
              <a:t> </a:t>
            </a:r>
            <a:r>
              <a:rPr lang="en-GB" sz="2000" dirty="0">
                <a:latin typeface="Comic Sans MS"/>
                <a:ea typeface="Times New Roman" panose="02020603050405020304" pitchFamily="18" charset="0"/>
                <a:cs typeface="Times New Roman"/>
              </a:rPr>
              <a:t>Please can children bring their reading record to school every day so we can monitor their progress.</a:t>
            </a:r>
            <a:endParaRPr lang="en-GB" dirty="0">
              <a:latin typeface="Comic Sans MS"/>
              <a:ea typeface="Times New Roman" panose="02020603050405020304" pitchFamily="18" charset="0"/>
              <a:cs typeface="Times New Roman"/>
            </a:endParaRPr>
          </a:p>
          <a:p>
            <a:pPr>
              <a:lnSpc>
                <a:spcPct val="115000"/>
              </a:lnSpc>
              <a:spcAft>
                <a:spcPts val="1200"/>
              </a:spcAft>
            </a:pPr>
            <a:r>
              <a:rPr lang="en-US" sz="2000" dirty="0">
                <a:latin typeface="Comic Sans MS"/>
                <a:ea typeface="Calibri"/>
                <a:cs typeface="Times New Roman"/>
              </a:rPr>
              <a:t>We will be having our class reading session everyday, to help the children develop all their reading skills, such as fluency, expression and comprehension. Every child will be heard reading weekly.</a:t>
            </a:r>
            <a:endParaRPr lang="en-GB" sz="2000" dirty="0">
              <a:latin typeface="Comic Sans MS"/>
              <a:ea typeface="Calibri"/>
              <a:cs typeface="Times New Roman"/>
            </a:endParaRPr>
          </a:p>
          <a:p>
            <a:pPr>
              <a:lnSpc>
                <a:spcPct val="115000"/>
              </a:lnSpc>
              <a:spcAft>
                <a:spcPts val="1200"/>
              </a:spcAft>
            </a:pPr>
            <a:r>
              <a:rPr lang="en-GB" sz="2000" dirty="0">
                <a:solidFill>
                  <a:srgbClr val="000000"/>
                </a:solidFill>
                <a:effectLst/>
                <a:latin typeface="Arial"/>
                <a:ea typeface="Times New Roman" panose="02020603050405020304" pitchFamily="18" charset="0"/>
                <a:cs typeface="Times New Roman"/>
              </a:rPr>
              <a:t> </a:t>
            </a:r>
            <a:endParaRPr lang="en-GB" sz="2000" dirty="0">
              <a:effectLst/>
              <a:latin typeface="Arial"/>
              <a:ea typeface="Calibri" panose="020F0502020204030204" pitchFamily="34" charset="0"/>
              <a:cs typeface="Times New Roman"/>
            </a:endParaRPr>
          </a:p>
        </p:txBody>
      </p:sp>
      <p:pic>
        <p:nvPicPr>
          <p:cNvPr id="5" name="Picture 4">
            <a:extLst>
              <a:ext uri="{FF2B5EF4-FFF2-40B4-BE49-F238E27FC236}">
                <a16:creationId xmlns:a16="http://schemas.microsoft.com/office/drawing/2014/main" id="{BBCB40B5-6137-6E99-CBB1-4F3F9E537ADB}"/>
              </a:ext>
            </a:extLst>
          </p:cNvPr>
          <p:cNvPicPr>
            <a:picLocks noChangeAspect="1"/>
          </p:cNvPicPr>
          <p:nvPr/>
        </p:nvPicPr>
        <p:blipFill>
          <a:blip r:embed="rId2"/>
          <a:stretch>
            <a:fillRect/>
          </a:stretch>
        </p:blipFill>
        <p:spPr>
          <a:xfrm>
            <a:off x="9452305" y="4927460"/>
            <a:ext cx="2739695" cy="1930540"/>
          </a:xfrm>
          <a:prstGeom prst="rect">
            <a:avLst/>
          </a:prstGeom>
        </p:spPr>
      </p:pic>
    </p:spTree>
    <p:extLst>
      <p:ext uri="{BB962C8B-B14F-4D97-AF65-F5344CB8AC3E}">
        <p14:creationId xmlns:p14="http://schemas.microsoft.com/office/powerpoint/2010/main" val="150868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a:t>Communication</a:t>
            </a:r>
            <a:endParaRPr lang="en-GB"/>
          </a:p>
        </p:txBody>
      </p:sp>
      <p:sp>
        <p:nvSpPr>
          <p:cNvPr id="3" name="Content Placeholder 2"/>
          <p:cNvSpPr>
            <a:spLocks noGrp="1"/>
          </p:cNvSpPr>
          <p:nvPr>
            <p:ph idx="1"/>
          </p:nvPr>
        </p:nvSpPr>
        <p:spPr>
          <a:xfrm>
            <a:off x="1524000" y="1556792"/>
            <a:ext cx="9144000" cy="4104456"/>
          </a:xfrm>
        </p:spPr>
        <p:txBody>
          <a:bodyPr vert="horz" lIns="91440" tIns="45720" rIns="91440" bIns="45720" rtlCol="0" anchor="t">
            <a:noAutofit/>
          </a:bodyPr>
          <a:lstStyle/>
          <a:p>
            <a:r>
              <a:rPr lang="en-GB" sz="2200"/>
              <a:t>As a school we will always look to resolve any issues for you.  As such, we would suggest that the best way to address any concerns is to speak to us on the classroom door so we can resolve them as quickly as possible.</a:t>
            </a:r>
          </a:p>
          <a:p>
            <a:r>
              <a:rPr lang="en-GB" sz="2200">
                <a:latin typeface="Comic Sans MS"/>
              </a:rPr>
              <a:t>However, as a school, we do appreciate this might not always be possible.  So, our class email address is:</a:t>
            </a:r>
            <a:endParaRPr lang="en-GB" sz="2200">
              <a:solidFill>
                <a:srgbClr val="404040"/>
              </a:solidFill>
              <a:latin typeface="Comic Sans MS"/>
            </a:endParaRPr>
          </a:p>
          <a:p>
            <a:pPr marL="0" indent="0" algn="ctr">
              <a:buNone/>
            </a:pPr>
            <a:r>
              <a:rPr lang="en-GB" sz="2400">
                <a:solidFill>
                  <a:srgbClr val="0070C0"/>
                </a:solidFill>
                <a:latin typeface="Comic Sans MS"/>
                <a:hlinkClick r:id="rId2">
                  <a:extLst>
                    <a:ext uri="{A12FA001-AC4F-418D-AE19-62706E023703}">
                      <ahyp:hlinkClr xmlns:ahyp="http://schemas.microsoft.com/office/drawing/2018/hyperlinkcolor" val="tx"/>
                    </a:ext>
                  </a:extLst>
                </a:hlinkClick>
              </a:rPr>
              <a:t>class3@stocks-green.kent.sch.uk</a:t>
            </a:r>
            <a:r>
              <a:rPr lang="en-GB" sz="2200">
                <a:solidFill>
                  <a:srgbClr val="FF0000"/>
                </a:solidFill>
                <a:latin typeface="Comic Sans MS"/>
              </a:rPr>
              <a:t> </a:t>
            </a:r>
            <a:endParaRPr lang="en-GB" sz="2200">
              <a:latin typeface="Comic Sans MS"/>
            </a:endParaRPr>
          </a:p>
          <a:p>
            <a:r>
              <a:rPr lang="en-GB" sz="2200"/>
              <a:t>Please bear in mind that we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139633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615602"/>
          </a:xfrm>
        </p:spPr>
        <p:txBody>
          <a:bodyPr/>
          <a:lstStyle/>
          <a:p>
            <a:r>
              <a:rPr lang="en-GB"/>
              <a:t>Concerns about your child’s progress</a:t>
            </a:r>
          </a:p>
        </p:txBody>
      </p:sp>
      <p:pic>
        <p:nvPicPr>
          <p:cNvPr id="4" name="Picture 3"/>
          <p:cNvPicPr>
            <a:picLocks noChangeAspect="1"/>
          </p:cNvPicPr>
          <p:nvPr/>
        </p:nvPicPr>
        <p:blipFill>
          <a:blip r:embed="rId2"/>
          <a:stretch>
            <a:fillRect/>
          </a:stretch>
        </p:blipFill>
        <p:spPr>
          <a:xfrm>
            <a:off x="2135560" y="949663"/>
            <a:ext cx="8254051" cy="5908337"/>
          </a:xfrm>
          <a:prstGeom prst="rect">
            <a:avLst/>
          </a:prstGeom>
        </p:spPr>
      </p:pic>
    </p:spTree>
    <p:extLst>
      <p:ext uri="{BB962C8B-B14F-4D97-AF65-F5344CB8AC3E}">
        <p14:creationId xmlns:p14="http://schemas.microsoft.com/office/powerpoint/2010/main" val="33232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a:t>Support with the cost of living and additional funds for the school.</a:t>
            </a:r>
            <a:endParaRPr lang="en-GB"/>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a:hlinkClick r:id="rId2"/>
              </a:rPr>
              <a:t>https://www.kent.gov.uk/education-and-children/schools/free-school-meals</a:t>
            </a:r>
            <a:r>
              <a:rPr lang="en-GB"/>
              <a:t> </a:t>
            </a:r>
          </a:p>
          <a:p>
            <a:r>
              <a:rPr lang="en-GB"/>
              <a:t>There is a double benefit to this, as the school will also receive an additional £1480 per pupil to support their learning and the teaching and learning across the school.</a:t>
            </a:r>
          </a:p>
          <a:p>
            <a:r>
              <a:rPr lang="en-GB"/>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5176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830" y="5692"/>
            <a:ext cx="10179168" cy="1082674"/>
          </a:xfrm>
        </p:spPr>
        <p:txBody>
          <a:bodyPr/>
          <a:lstStyle/>
          <a:p>
            <a:r>
              <a:rPr lang="en-GB">
                <a:latin typeface="Comic Sans MS"/>
              </a:rPr>
              <a:t>Our class email: class3@stocks-green.kent.sch.uk</a:t>
            </a:r>
            <a:endParaRPr lang="en-GB"/>
          </a:p>
        </p:txBody>
      </p:sp>
      <p:sp>
        <p:nvSpPr>
          <p:cNvPr id="3" name="Content Placeholder 2"/>
          <p:cNvSpPr>
            <a:spLocks noGrp="1"/>
          </p:cNvSpPr>
          <p:nvPr>
            <p:ph idx="1"/>
          </p:nvPr>
        </p:nvSpPr>
        <p:spPr>
          <a:xfrm>
            <a:off x="1524000" y="2633932"/>
            <a:ext cx="9144000" cy="3474720"/>
          </a:xfrm>
        </p:spPr>
        <p:txBody>
          <a:bodyPr vert="horz" lIns="91440" tIns="45720" rIns="91440" bIns="45720" rtlCol="0" anchor="t">
            <a:normAutofit/>
          </a:bodyPr>
          <a:lstStyle/>
          <a:p>
            <a:pPr marL="0" indent="0" algn="ctr">
              <a:buNone/>
            </a:pPr>
            <a:r>
              <a:rPr lang="en-US" sz="4000">
                <a:latin typeface="Comic Sans MS"/>
              </a:rPr>
              <a:t>We are looking forward to a busy and exciting year and look forward to working with you.</a:t>
            </a:r>
            <a:endParaRPr lang="en-GB" sz="4000">
              <a:latin typeface="Comic Sans MS"/>
            </a:endParaRPr>
          </a:p>
        </p:txBody>
      </p:sp>
    </p:spTree>
    <p:extLst>
      <p:ext uri="{BB962C8B-B14F-4D97-AF65-F5344CB8AC3E}">
        <p14:creationId xmlns:p14="http://schemas.microsoft.com/office/powerpoint/2010/main" val="42443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a:t>Our School Rules</a:t>
            </a:r>
            <a:endParaRPr lang="en-GB"/>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a:t>Our whole school community follows three rules:</a:t>
            </a:r>
          </a:p>
          <a:p>
            <a:r>
              <a:rPr lang="en-GB" sz="2400"/>
              <a:t>Be Ready</a:t>
            </a:r>
          </a:p>
          <a:p>
            <a:r>
              <a:rPr lang="en-GB" sz="2400"/>
              <a:t>Be Respectful</a:t>
            </a:r>
          </a:p>
          <a:p>
            <a:r>
              <a:rPr lang="en-GB" sz="2400"/>
              <a:t>Be Safe</a:t>
            </a:r>
          </a:p>
          <a:p>
            <a:endParaRPr lang="en-GB" sz="220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38351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a:t>Our School Values</a:t>
            </a:r>
            <a:endParaRPr lang="en-GB"/>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a:t>We try to instil these values in our whole school community.</a:t>
            </a:r>
          </a:p>
          <a:p>
            <a:pPr marL="0" indent="0">
              <a:buNone/>
            </a:pPr>
            <a:r>
              <a:rPr lang="en-GB" sz="2400"/>
              <a:t>At Stocks Green we are:</a:t>
            </a:r>
          </a:p>
          <a:p>
            <a:r>
              <a:rPr lang="en-GB" sz="2400"/>
              <a:t>Kind</a:t>
            </a:r>
          </a:p>
          <a:p>
            <a:r>
              <a:rPr lang="en-GB" sz="2400"/>
              <a:t>Respectful</a:t>
            </a:r>
          </a:p>
          <a:p>
            <a:r>
              <a:rPr lang="en-GB" sz="2400"/>
              <a:t>Honest</a:t>
            </a:r>
          </a:p>
          <a:p>
            <a:r>
              <a:rPr lang="en-GB" sz="2400"/>
              <a:t>Resilient</a:t>
            </a:r>
          </a:p>
          <a:p>
            <a:r>
              <a:rPr lang="en-GB" sz="2400"/>
              <a:t>Inclusive</a:t>
            </a:r>
          </a:p>
          <a:p>
            <a:endParaRPr lang="en-GB" sz="220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01913"/>
            <a:ext cx="3993447" cy="5733256"/>
          </a:xfrm>
          <a:prstGeom prst="rect">
            <a:avLst/>
          </a:prstGeom>
        </p:spPr>
      </p:pic>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D6DC9E-91AC-2D2A-4AD8-1F8069402634}"/>
              </a:ext>
            </a:extLst>
          </p:cNvPr>
          <p:cNvPicPr>
            <a:picLocks noChangeAspect="1"/>
          </p:cNvPicPr>
          <p:nvPr/>
        </p:nvPicPr>
        <p:blipFill>
          <a:blip r:embed="rId3"/>
          <a:stretch>
            <a:fillRect/>
          </a:stretch>
        </p:blipFill>
        <p:spPr>
          <a:xfrm>
            <a:off x="0" y="1"/>
            <a:ext cx="12193685" cy="6858000"/>
          </a:xfrm>
          <a:prstGeom prst="rect">
            <a:avLst/>
          </a:prstGeom>
        </p:spPr>
      </p:pic>
    </p:spTree>
    <p:extLst>
      <p:ext uri="{BB962C8B-B14F-4D97-AF65-F5344CB8AC3E}">
        <p14:creationId xmlns:p14="http://schemas.microsoft.com/office/powerpoint/2010/main" val="32986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068" y="332656"/>
            <a:ext cx="10882658" cy="1779461"/>
          </a:xfrm>
          <a:prstGeom prst="rect">
            <a:avLst/>
          </a:prstGeom>
        </p:spPr>
        <p:txBody>
          <a:bodyPr wrap="square" lIns="91440" tIns="45720" rIns="91440" bIns="45720" anchor="t">
            <a:spAutoFit/>
          </a:bodyPr>
          <a:lstStyle/>
          <a:p>
            <a:pPr>
              <a:lnSpc>
                <a:spcPct val="115000"/>
              </a:lnSpc>
              <a:spcAft>
                <a:spcPts val="1200"/>
              </a:spcAft>
            </a:pPr>
            <a:r>
              <a:rPr lang="en-GB" sz="2800" b="1" u="sng">
                <a:latin typeface="Comic Sans MS"/>
                <a:ea typeface="Calibri"/>
                <a:cs typeface="Times New Roman"/>
              </a:rPr>
              <a:t>PE</a:t>
            </a:r>
            <a:endParaRPr lang="en-GB" sz="2800">
              <a:latin typeface="Comic Sans MS"/>
              <a:ea typeface="Calibri"/>
              <a:cs typeface="Times New Roman"/>
            </a:endParaRPr>
          </a:p>
          <a:p>
            <a:pPr>
              <a:lnSpc>
                <a:spcPct val="114999"/>
              </a:lnSpc>
              <a:spcAft>
                <a:spcPts val="1200"/>
              </a:spcAft>
            </a:pPr>
            <a:r>
              <a:rPr lang="en-GB" sz="2000">
                <a:solidFill>
                  <a:srgbClr val="000000"/>
                </a:solidFill>
                <a:latin typeface="Comic Sans MS"/>
                <a:ea typeface="Times New Roman" panose="02020603050405020304" pitchFamily="18" charset="0"/>
                <a:cs typeface="Times New Roman"/>
              </a:rPr>
              <a:t>Please</a:t>
            </a:r>
            <a:r>
              <a:rPr lang="en-GB" sz="2000">
                <a:solidFill>
                  <a:srgbClr val="000000"/>
                </a:solidFill>
                <a:effectLst/>
                <a:latin typeface="Comic Sans MS"/>
                <a:ea typeface="Times New Roman" panose="02020603050405020304" pitchFamily="18" charset="0"/>
                <a:cs typeface="Times New Roman"/>
              </a:rPr>
              <a:t> can children come to school dressed in their PE kit on </a:t>
            </a:r>
            <a:r>
              <a:rPr lang="en-GB" sz="2000">
                <a:solidFill>
                  <a:srgbClr val="000000"/>
                </a:solidFill>
                <a:latin typeface="Comic Sans MS"/>
                <a:ea typeface="Times New Roman" panose="02020603050405020304" pitchFamily="18" charset="0"/>
                <a:cs typeface="Times New Roman"/>
              </a:rPr>
              <a:t>Thursdays and Fridays - P</a:t>
            </a:r>
            <a:r>
              <a:rPr lang="en-GB" sz="2000">
                <a:solidFill>
                  <a:srgbClr val="000000"/>
                </a:solidFill>
                <a:effectLst/>
                <a:latin typeface="Comic Sans MS"/>
                <a:ea typeface="Times New Roman" panose="02020603050405020304" pitchFamily="18" charset="0"/>
                <a:cs typeface="Times New Roman"/>
              </a:rPr>
              <a:t>.E day this term. Children</a:t>
            </a:r>
            <a:r>
              <a:rPr lang="en-GB" sz="2000">
                <a:solidFill>
                  <a:srgbClr val="000000"/>
                </a:solidFill>
                <a:latin typeface="Comic Sans MS"/>
                <a:ea typeface="Times New Roman" panose="02020603050405020304" pitchFamily="18" charset="0"/>
                <a:cs typeface="Times New Roman"/>
              </a:rPr>
              <a:t> 's long hair should be tied back at all the times.</a:t>
            </a:r>
            <a:r>
              <a:rPr lang="en-GB" sz="2000">
                <a:solidFill>
                  <a:srgbClr val="000000"/>
                </a:solidFill>
                <a:effectLst/>
                <a:latin typeface="Comic Sans MS"/>
                <a:ea typeface="Times New Roman" panose="02020603050405020304" pitchFamily="18" charset="0"/>
                <a:cs typeface="Times New Roman"/>
              </a:rPr>
              <a:t> If your child cannot participate in PE for any reason</a:t>
            </a:r>
            <a:r>
              <a:rPr lang="en-GB" sz="2000">
                <a:solidFill>
                  <a:srgbClr val="000000"/>
                </a:solidFill>
                <a:latin typeface="Comic Sans MS"/>
                <a:ea typeface="Times New Roman" panose="02020603050405020304" pitchFamily="18" charset="0"/>
                <a:cs typeface="Times New Roman"/>
              </a:rPr>
              <a:t>,</a:t>
            </a:r>
            <a:r>
              <a:rPr lang="en-GB" sz="2000">
                <a:solidFill>
                  <a:srgbClr val="000000"/>
                </a:solidFill>
                <a:effectLst/>
                <a:latin typeface="Comic Sans MS"/>
                <a:ea typeface="Times New Roman" panose="02020603050405020304" pitchFamily="18" charset="0"/>
                <a:cs typeface="Times New Roman"/>
              </a:rPr>
              <a:t> please send a written note on the day. </a:t>
            </a:r>
            <a:endParaRPr lang="en-GB" sz="2000">
              <a:solidFill>
                <a:srgbClr val="404040"/>
              </a:solidFill>
              <a:effectLst/>
              <a:latin typeface="Comic Sans MS"/>
              <a:ea typeface="Calibri" panose="020F0502020204030204" pitchFamily="34" charset="0"/>
              <a:cs typeface="Times New Roman"/>
            </a:endParaRPr>
          </a:p>
        </p:txBody>
      </p:sp>
      <p:sp>
        <p:nvSpPr>
          <p:cNvPr id="3" name="Rectangle 2"/>
          <p:cNvSpPr/>
          <p:nvPr/>
        </p:nvSpPr>
        <p:spPr>
          <a:xfrm>
            <a:off x="1301068" y="2319883"/>
            <a:ext cx="11259698" cy="3128357"/>
          </a:xfrm>
          <a:prstGeom prst="rect">
            <a:avLst/>
          </a:prstGeom>
        </p:spPr>
        <p:txBody>
          <a:bodyPr wrap="square" lIns="91440" tIns="45720" rIns="91440" bIns="45720" anchor="t">
            <a:spAutoFit/>
          </a:bodyPr>
          <a:lstStyle/>
          <a:p>
            <a:pPr>
              <a:lnSpc>
                <a:spcPct val="115000"/>
              </a:lnSpc>
              <a:spcAft>
                <a:spcPts val="1200"/>
              </a:spcAft>
            </a:pPr>
            <a:r>
              <a:rPr lang="en-GB" sz="2800" b="1" u="sng">
                <a:effectLst/>
                <a:latin typeface="Comic Sans MS"/>
                <a:ea typeface="Times New Roman" panose="02020603050405020304" pitchFamily="18" charset="0"/>
                <a:cs typeface="Times New Roman"/>
              </a:rPr>
              <a:t>Snack</a:t>
            </a:r>
            <a:endParaRPr lang="en-GB" sz="2400" b="1">
              <a:effectLst/>
              <a:latin typeface="Comic Sans MS"/>
              <a:ea typeface="Calibri" panose="020F0502020204030204" pitchFamily="34" charset="0"/>
              <a:cs typeface="Times New Roman"/>
            </a:endParaRPr>
          </a:p>
          <a:p>
            <a:pPr>
              <a:lnSpc>
                <a:spcPct val="115000"/>
              </a:lnSpc>
              <a:spcAft>
                <a:spcPts val="1200"/>
              </a:spcAft>
            </a:pPr>
            <a:r>
              <a:rPr lang="en-GB" sz="2000">
                <a:solidFill>
                  <a:srgbClr val="000000"/>
                </a:solidFill>
                <a:latin typeface="Comic Sans MS"/>
                <a:ea typeface="Times New Roman" panose="02020603050405020304" pitchFamily="18" charset="0"/>
                <a:cs typeface="Times New Roman"/>
              </a:rPr>
              <a:t>In KS2 </a:t>
            </a:r>
            <a:r>
              <a:rPr lang="en-GB" sz="2000" err="1">
                <a:solidFill>
                  <a:srgbClr val="000000"/>
                </a:solidFill>
                <a:latin typeface="Comic Sans MS"/>
                <a:ea typeface="Times New Roman" panose="02020603050405020304" pitchFamily="18" charset="0"/>
                <a:cs typeface="Times New Roman"/>
              </a:rPr>
              <a:t>th</a:t>
            </a:r>
            <a:r>
              <a:rPr lang="en-GB" sz="2000">
                <a:solidFill>
                  <a:srgbClr val="000000"/>
                </a:solidFill>
                <a:latin typeface="Comic Sans MS"/>
                <a:ea typeface="Times New Roman" panose="02020603050405020304" pitchFamily="18" charset="0"/>
                <a:cs typeface="Times New Roman"/>
              </a:rPr>
              <a:t> children</a:t>
            </a:r>
            <a:r>
              <a:rPr lang="en-GB" sz="2000">
                <a:solidFill>
                  <a:srgbClr val="000000"/>
                </a:solidFill>
                <a:effectLst/>
                <a:latin typeface="Comic Sans MS"/>
                <a:ea typeface="Times New Roman" panose="02020603050405020304" pitchFamily="18" charset="0"/>
                <a:cs typeface="Times New Roman"/>
              </a:rPr>
              <a:t> are </a:t>
            </a:r>
            <a:r>
              <a:rPr lang="en-GB" sz="2000" b="1" i="1">
                <a:solidFill>
                  <a:srgbClr val="000000"/>
                </a:solidFill>
                <a:latin typeface="Comic Sans MS"/>
                <a:ea typeface="Times New Roman" panose="02020603050405020304" pitchFamily="18" charset="0"/>
                <a:cs typeface="Times New Roman"/>
              </a:rPr>
              <a:t>not</a:t>
            </a:r>
            <a:r>
              <a:rPr lang="en-GB" sz="2000">
                <a:solidFill>
                  <a:srgbClr val="000000"/>
                </a:solidFill>
                <a:latin typeface="Comic Sans MS"/>
                <a:ea typeface="Times New Roman" panose="02020603050405020304" pitchFamily="18" charset="0"/>
                <a:cs typeface="Times New Roman"/>
              </a:rPr>
              <a:t> provided with a healthy snack every day. Please provide for your child/children a</a:t>
            </a:r>
            <a:r>
              <a:rPr lang="en-GB" sz="2000">
                <a:solidFill>
                  <a:srgbClr val="000000"/>
                </a:solidFill>
                <a:effectLst/>
                <a:latin typeface="Comic Sans MS"/>
                <a:ea typeface="Times New Roman" panose="02020603050405020304" pitchFamily="18" charset="0"/>
                <a:cs typeface="Times New Roman"/>
              </a:rPr>
              <a:t> healthy snack, e.g. a piece of fruit or vegetables</a:t>
            </a:r>
            <a:r>
              <a:rPr lang="en-GB" sz="2000">
                <a:solidFill>
                  <a:srgbClr val="000000"/>
                </a:solidFill>
                <a:latin typeface="Comic Sans MS"/>
                <a:ea typeface="Times New Roman" panose="02020603050405020304" pitchFamily="18" charset="0"/>
                <a:cs typeface="Times New Roman"/>
              </a:rPr>
              <a:t>.</a:t>
            </a:r>
            <a:endParaRPr lang="en-GB" sz="2000">
              <a:solidFill>
                <a:srgbClr val="000000"/>
              </a:solidFill>
              <a:effectLst/>
              <a:latin typeface="Comic Sans MS"/>
              <a:ea typeface="Times New Roman" panose="02020603050405020304" pitchFamily="18" charset="0"/>
              <a:cs typeface="Times New Roman"/>
            </a:endParaRPr>
          </a:p>
          <a:p>
            <a:pPr>
              <a:lnSpc>
                <a:spcPct val="115000"/>
              </a:lnSpc>
              <a:spcAft>
                <a:spcPts val="1200"/>
              </a:spcAft>
            </a:pPr>
            <a:r>
              <a:rPr lang="en-US" sz="2800" b="1" u="sng">
                <a:solidFill>
                  <a:srgbClr val="000000"/>
                </a:solidFill>
                <a:latin typeface="Comic Sans MS"/>
                <a:ea typeface="Times New Roman" panose="02020603050405020304" pitchFamily="18" charset="0"/>
                <a:cs typeface="Times New Roman"/>
              </a:rPr>
              <a:t>Water Bottles</a:t>
            </a:r>
          </a:p>
          <a:p>
            <a:pPr>
              <a:lnSpc>
                <a:spcPct val="115000"/>
              </a:lnSpc>
              <a:spcAft>
                <a:spcPts val="1200"/>
              </a:spcAft>
            </a:pPr>
            <a:r>
              <a:rPr lang="en-US" sz="2000">
                <a:solidFill>
                  <a:srgbClr val="000000"/>
                </a:solidFill>
                <a:effectLst/>
                <a:latin typeface="Comic Sans MS"/>
                <a:ea typeface="Times New Roman" panose="02020603050405020304" pitchFamily="18" charset="0"/>
                <a:cs typeface="Times New Roman"/>
              </a:rPr>
              <a:t>Please provide water only in your child’s water bottle</a:t>
            </a:r>
            <a:r>
              <a:rPr lang="en-US" sz="2000">
                <a:solidFill>
                  <a:srgbClr val="000000"/>
                </a:solidFill>
                <a:latin typeface="Comic Sans MS"/>
                <a:ea typeface="Times New Roman" panose="02020603050405020304" pitchFamily="18" charset="0"/>
                <a:cs typeface="Times New Roman"/>
              </a:rPr>
              <a:t>.</a:t>
            </a:r>
            <a:endParaRPr lang="en-GB" sz="2000">
              <a:solidFill>
                <a:srgbClr val="000000"/>
              </a:solidFill>
              <a:effectLst/>
              <a:latin typeface="Comic Sans MS"/>
              <a:ea typeface="Times New Roman" panose="02020603050405020304" pitchFamily="18" charset="0"/>
              <a:cs typeface="Times New Roman"/>
            </a:endParaRPr>
          </a:p>
          <a:p>
            <a:pPr>
              <a:lnSpc>
                <a:spcPct val="115000"/>
              </a:lnSpc>
              <a:spcAft>
                <a:spcPts val="1200"/>
              </a:spcAft>
            </a:pP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4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2383" y="420860"/>
            <a:ext cx="10278473" cy="3860288"/>
          </a:xfrm>
          <a:prstGeom prst="rect">
            <a:avLst/>
          </a:prstGeom>
        </p:spPr>
        <p:txBody>
          <a:bodyPr wrap="square" lIns="91440" tIns="45720" rIns="91440" bIns="45720" anchor="t">
            <a:spAutoFit/>
          </a:bodyPr>
          <a:lstStyle/>
          <a:p>
            <a:pPr>
              <a:lnSpc>
                <a:spcPct val="115000"/>
              </a:lnSpc>
              <a:spcAft>
                <a:spcPts val="1200"/>
              </a:spcAft>
            </a:pPr>
            <a:r>
              <a:rPr lang="en-GB" sz="2800" b="1" u="sng">
                <a:effectLst/>
                <a:latin typeface="Comic Sans MS"/>
                <a:ea typeface="Times New Roman" panose="02020603050405020304" pitchFamily="18" charset="0"/>
                <a:cs typeface="Times New Roman"/>
              </a:rPr>
              <a:t>Learning/Grou</a:t>
            </a:r>
            <a:r>
              <a:rPr lang="en-GB" sz="2800" b="1" u="sng">
                <a:latin typeface="Comic Sans MS"/>
                <a:ea typeface="Times New Roman" panose="02020603050405020304" pitchFamily="18" charset="0"/>
                <a:cs typeface="Times New Roman"/>
              </a:rPr>
              <a:t>ps</a:t>
            </a:r>
            <a:r>
              <a:rPr lang="en-GB" sz="2800" b="1" u="sng">
                <a:effectLst/>
                <a:latin typeface="Comic Sans MS"/>
                <a:ea typeface="Times New Roman" panose="02020603050405020304" pitchFamily="18" charset="0"/>
                <a:cs typeface="Times New Roman"/>
              </a:rPr>
              <a:t> </a:t>
            </a:r>
            <a:endParaRPr lang="en-GB" sz="2800">
              <a:effectLst/>
              <a:latin typeface="Comic Sans MS"/>
              <a:ea typeface="Calibri" panose="020F0502020204030204" pitchFamily="34" charset="0"/>
              <a:cs typeface="Times New Roman"/>
            </a:endParaRPr>
          </a:p>
          <a:p>
            <a:pPr>
              <a:lnSpc>
                <a:spcPct val="115000"/>
              </a:lnSpc>
              <a:spcAft>
                <a:spcPts val="1200"/>
              </a:spcAft>
            </a:pPr>
            <a:r>
              <a:rPr lang="en-GB" sz="20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Most learning in English and Maths will consist of whole class teaching, followed by independent or group tasks with children generally grouped with those of a similar ability, however some mixed ability groupings will be used when we feel it is appropriate. </a:t>
            </a:r>
            <a:endParaRPr lang="en-GB" sz="200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200"/>
              </a:spcAft>
            </a:pPr>
            <a:r>
              <a:rPr lang="en-GB" sz="20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The children </a:t>
            </a:r>
            <a:r>
              <a:rPr lang="en-GB" sz="200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will have talk partners to enable them to share their</a:t>
            </a:r>
            <a:r>
              <a:rPr lang="en-GB" sz="20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thoughts and ideas. We will aim to change talk partners every </a:t>
            </a:r>
            <a:r>
              <a:rPr lang="en-GB" sz="200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term to </a:t>
            </a:r>
            <a:r>
              <a:rPr lang="en-GB" sz="20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encourage your children to make new friends, support one another and develop their social communication skills. </a:t>
            </a:r>
          </a:p>
          <a:p>
            <a:pPr>
              <a:lnSpc>
                <a:spcPct val="115000"/>
              </a:lnSpc>
              <a:spcAft>
                <a:spcPts val="1200"/>
              </a:spcAft>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6062"/>
          </a:xfrm>
        </p:spPr>
      </p:pic>
    </p:spTree>
    <p:extLst>
      <p:ext uri="{BB962C8B-B14F-4D97-AF65-F5344CB8AC3E}">
        <p14:creationId xmlns:p14="http://schemas.microsoft.com/office/powerpoint/2010/main" val="7307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62"/>
            <a:ext cx="9143999" cy="737618"/>
          </a:xfrm>
        </p:spPr>
        <p:txBody>
          <a:bodyPr>
            <a:normAutofit/>
          </a:bodyPr>
          <a:lstStyle/>
          <a:p>
            <a:r>
              <a:rPr lang="en-GB" sz="2800" b="1" u="sng">
                <a:latin typeface="Comic Sans MS"/>
              </a:rPr>
              <a:t>Homework</a:t>
            </a:r>
          </a:p>
        </p:txBody>
      </p:sp>
      <p:sp>
        <p:nvSpPr>
          <p:cNvPr id="3" name="Content Placeholder 2"/>
          <p:cNvSpPr>
            <a:spLocks noGrp="1"/>
          </p:cNvSpPr>
          <p:nvPr>
            <p:ph idx="1"/>
          </p:nvPr>
        </p:nvSpPr>
        <p:spPr>
          <a:xfrm>
            <a:off x="1519638" y="866437"/>
            <a:ext cx="10492002" cy="4032448"/>
          </a:xfrm>
        </p:spPr>
        <p:txBody>
          <a:bodyPr vert="horz" lIns="91440" tIns="45720" rIns="91440" bIns="45720" rtlCol="0" anchor="t">
            <a:noAutofit/>
          </a:bodyPr>
          <a:lstStyle/>
          <a:p>
            <a:pPr>
              <a:buNone/>
            </a:pPr>
            <a:r>
              <a:rPr lang="en-GB" sz="2400" b="1" u="sng">
                <a:latin typeface="Comic Sans MS"/>
              </a:rPr>
              <a:t>The homework expectations for our year group are:</a:t>
            </a:r>
            <a:endParaRPr lang="en-GB" sz="2400"/>
          </a:p>
          <a:p>
            <a:pPr marL="0" indent="0">
              <a:buNone/>
            </a:pPr>
            <a:endParaRPr lang="en-GB" sz="2400" b="1" u="sng">
              <a:solidFill>
                <a:srgbClr val="FF0000"/>
              </a:solidFill>
              <a:ea typeface="Calibri" panose="020F0502020204030204" pitchFamily="34" charset="0"/>
              <a:cs typeface="Times New Roman" panose="02020603050405020304" pitchFamily="18" charset="0"/>
            </a:endParaRPr>
          </a:p>
          <a:p>
            <a:pPr marL="0" indent="0">
              <a:buNone/>
            </a:pPr>
            <a:endParaRPr lang="en-GB">
              <a:solidFill>
                <a:srgbClr val="000000"/>
              </a:solidFill>
              <a:ea typeface="Calibri" panose="020F0502020204030204" pitchFamily="34" charset="0"/>
              <a:cs typeface="Times New Roman" panose="02020603050405020304" pitchFamily="18" charset="0"/>
            </a:endParaRPr>
          </a:p>
          <a:p>
            <a:pPr marL="0" indent="0">
              <a:buNone/>
            </a:pPr>
            <a:endParaRPr lang="en-GB">
              <a:latin typeface="Comic Sans MS"/>
              <a:ea typeface="Calibri"/>
              <a:cs typeface="Times New Roman"/>
            </a:endParaRPr>
          </a:p>
          <a:p>
            <a:pPr marL="0" indent="0">
              <a:buNone/>
            </a:pPr>
            <a:endParaRPr lang="en-GB">
              <a:latin typeface="Comic Sans MS"/>
              <a:ea typeface="Calibri"/>
              <a:cs typeface="Times New Roman"/>
            </a:endParaRPr>
          </a:p>
          <a:p>
            <a:pPr marL="0" indent="0">
              <a:buNone/>
            </a:pPr>
            <a:r>
              <a:rPr lang="en-GB">
                <a:effectLst/>
                <a:latin typeface="Comic Sans MS"/>
                <a:ea typeface="Calibri"/>
                <a:cs typeface="Times New Roman"/>
              </a:rPr>
              <a:t>In addition to the weekly homework tasks already mentioned we will also be setting OPTIONAL termly homework projects in order to inspire your children to extend their learning beyond the classroom. </a:t>
            </a:r>
            <a:endParaRPr lang="en-GB"/>
          </a:p>
          <a:p>
            <a:pPr marL="0" indent="0">
              <a:buNone/>
            </a:pPr>
            <a:r>
              <a:rPr lang="en-GB">
                <a:effectLst/>
                <a:latin typeface="Comic Sans MS" panose="030F0702030302020204" pitchFamily="66" charset="0"/>
                <a:ea typeface="Calibri" panose="020F0502020204030204" pitchFamily="34" charset="0"/>
                <a:cs typeface="Times New Roman" panose="02020603050405020304" pitchFamily="18" charset="0"/>
              </a:rPr>
              <a:t>Each term two optional tasks, related to the current learning in history, geography or science, will be published on our class page on the school website for pupils who wish to explore them. </a:t>
            </a:r>
          </a:p>
          <a:p>
            <a:pPr marL="0" indent="0">
              <a:buNone/>
            </a:pPr>
            <a:r>
              <a:rPr lang="en-GB">
                <a:effectLst/>
                <a:latin typeface="Comic Sans MS" panose="030F0702030302020204" pitchFamily="66" charset="0"/>
                <a:ea typeface="Calibri" panose="020F0502020204030204" pitchFamily="34" charset="0"/>
                <a:cs typeface="Times New Roman" panose="02020603050405020304" pitchFamily="18" charset="0"/>
              </a:rPr>
              <a:t>We would love to see any completed tasks in school or via email.</a:t>
            </a:r>
          </a:p>
          <a:p>
            <a:pPr marL="0" indent="0">
              <a:buNone/>
            </a:pPr>
            <a:endParaRPr lang="en-GB">
              <a:effectLst/>
              <a:latin typeface="Comic Sans MS" panose="030F0702030302020204" pitchFamily="66" charset="0"/>
              <a:ea typeface="Calibri" panose="020F0502020204030204" pitchFamily="34" charset="0"/>
              <a:cs typeface="Times New Roman" panose="02020603050405020304" pitchFamily="18" charset="0"/>
            </a:endParaRPr>
          </a:p>
          <a:p>
            <a:endParaRPr lang="en-GB" b="0" i="0" u="none" strike="noStrike" baseline="0">
              <a:solidFill>
                <a:srgbClr val="000000"/>
              </a:solidFill>
            </a:endParaRPr>
          </a:p>
          <a:p>
            <a:endParaRPr lang="en-GB" sz="1800" b="0" i="0" u="none" strike="noStrike" baseline="0">
              <a:solidFill>
                <a:srgbClr val="000000"/>
              </a:solidFill>
              <a:latin typeface="Arial" panose="020B0604020202020204" pitchFamily="34" charset="0"/>
            </a:endParaRPr>
          </a:p>
          <a:p>
            <a:endParaRPr lang="en-GB" sz="1800" b="0" i="0" u="none" strike="noStrike" baseline="0">
              <a:solidFill>
                <a:srgbClr val="000000"/>
              </a:solidFill>
              <a:latin typeface="Arial" panose="020B0604020202020204" pitchFamily="34" charset="0"/>
            </a:endParaRPr>
          </a:p>
          <a:p>
            <a:pPr marL="0" indent="0">
              <a:buNone/>
            </a:pPr>
            <a:endParaRPr lang="en-GB" sz="2200" b="1" u="sng">
              <a:solidFill>
                <a:srgbClr val="FF0000"/>
              </a:solidFill>
            </a:endParaRPr>
          </a:p>
        </p:txBody>
      </p:sp>
      <p:pic>
        <p:nvPicPr>
          <p:cNvPr id="7" name="Picture 6" descr="A black text on a white background&#10;&#10;AI-generated content may be incorrect.">
            <a:extLst>
              <a:ext uri="{FF2B5EF4-FFF2-40B4-BE49-F238E27FC236}">
                <a16:creationId xmlns:a16="http://schemas.microsoft.com/office/drawing/2014/main" id="{DE766695-F357-BC7D-6E82-1E0C872875EA}"/>
              </a:ext>
            </a:extLst>
          </p:cNvPr>
          <p:cNvPicPr>
            <a:picLocks noChangeAspect="1"/>
          </p:cNvPicPr>
          <p:nvPr/>
        </p:nvPicPr>
        <p:blipFill>
          <a:blip r:embed="rId2"/>
          <a:stretch>
            <a:fillRect/>
          </a:stretch>
        </p:blipFill>
        <p:spPr>
          <a:xfrm>
            <a:off x="1260896" y="1533436"/>
            <a:ext cx="10748510" cy="1577016"/>
          </a:xfrm>
          <a:prstGeom prst="rect">
            <a:avLst/>
          </a:prstGeom>
        </p:spPr>
      </p:pic>
    </p:spTree>
    <p:extLst>
      <p:ext uri="{BB962C8B-B14F-4D97-AF65-F5344CB8AC3E}">
        <p14:creationId xmlns:p14="http://schemas.microsoft.com/office/powerpoint/2010/main" val="369616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188640"/>
            <a:ext cx="10332640" cy="769257"/>
          </a:xfrm>
        </p:spPr>
        <p:txBody>
          <a:bodyPr/>
          <a:lstStyle/>
          <a:p>
            <a:r>
              <a:rPr lang="en-GB" sz="3600"/>
              <a:t>Suggested ways to learn your spellings/phonics</a:t>
            </a:r>
            <a:endParaRPr lang="en-GB"/>
          </a:p>
        </p:txBody>
      </p:sp>
      <p:sp>
        <p:nvSpPr>
          <p:cNvPr id="3" name="Content Placeholder 2"/>
          <p:cNvSpPr>
            <a:spLocks noGrp="1"/>
          </p:cNvSpPr>
          <p:nvPr>
            <p:ph idx="1"/>
          </p:nvPr>
        </p:nvSpPr>
        <p:spPr>
          <a:xfrm>
            <a:off x="1829272" y="1556792"/>
            <a:ext cx="9649072" cy="3744416"/>
          </a:xfrm>
        </p:spPr>
        <p:txBody>
          <a:bodyPr>
            <a:noAutofit/>
          </a:bodyPr>
          <a:lstStyle/>
          <a:p>
            <a:r>
              <a:rPr lang="en-GB" sz="2400">
                <a:solidFill>
                  <a:schemeClr val="tx2"/>
                </a:solidFill>
              </a:rPr>
              <a:t>Look, cover, write, check</a:t>
            </a:r>
          </a:p>
          <a:p>
            <a:r>
              <a:rPr lang="en-GB" sz="2400">
                <a:solidFill>
                  <a:schemeClr val="tx2"/>
                </a:solidFill>
              </a:rPr>
              <a:t>Phonics/spelling games</a:t>
            </a:r>
          </a:p>
          <a:p>
            <a:pPr>
              <a:buFontTx/>
              <a:buChar char="-"/>
            </a:pPr>
            <a:r>
              <a:rPr lang="en-GB" sz="2400">
                <a:solidFill>
                  <a:schemeClr val="tx2"/>
                </a:solidFill>
                <a:hlinkClick r:id="rId2"/>
              </a:rPr>
              <a:t>https://superbrainybeans.com/english/spelling/year-3/</a:t>
            </a:r>
            <a:endParaRPr lang="en-GB" sz="2400">
              <a:solidFill>
                <a:schemeClr val="tx2"/>
              </a:solidFill>
            </a:endParaRPr>
          </a:p>
          <a:p>
            <a:pPr>
              <a:buFontTx/>
              <a:buChar char="-"/>
            </a:pPr>
            <a:r>
              <a:rPr lang="en-GB" sz="2400">
                <a:solidFill>
                  <a:schemeClr val="tx2"/>
                </a:solidFill>
              </a:rPr>
              <a:t> </a:t>
            </a:r>
            <a:r>
              <a:rPr lang="en-GB" sz="2400">
                <a:solidFill>
                  <a:schemeClr val="tx2"/>
                </a:solidFill>
                <a:hlinkClick r:id="rId3"/>
              </a:rPr>
              <a:t>https://www.bbc.co.uk/bitesize/topics/zw68h4j</a:t>
            </a:r>
            <a:endParaRPr lang="en-GB" sz="2400">
              <a:solidFill>
                <a:schemeClr val="tx2"/>
              </a:solidFill>
            </a:endParaRPr>
          </a:p>
          <a:p>
            <a:r>
              <a:rPr lang="en-GB" sz="2400">
                <a:solidFill>
                  <a:schemeClr val="tx2"/>
                </a:solidFill>
              </a:rPr>
              <a:t>Other techniques:</a:t>
            </a:r>
          </a:p>
          <a:p>
            <a:pPr>
              <a:buFontTx/>
              <a:buChar char="-"/>
            </a:pPr>
            <a:r>
              <a:rPr lang="en-GB" sz="2400">
                <a:solidFill>
                  <a:schemeClr val="tx2"/>
                </a:solidFill>
                <a:hlinkClick r:id="rId4"/>
              </a:rPr>
              <a:t>https://doodlelearning.com/english/subjects/spelling/spelling-strategies-for-ks2</a:t>
            </a:r>
            <a:endParaRPr lang="en-GB" sz="2400">
              <a:solidFill>
                <a:schemeClr val="tx2"/>
              </a:solidFill>
            </a:endParaRPr>
          </a:p>
          <a:p>
            <a:pPr>
              <a:buFontTx/>
              <a:buChar char="-"/>
            </a:pPr>
            <a:endParaRPr lang="en-GB" sz="2400">
              <a:solidFill>
                <a:schemeClr val="tx2"/>
              </a:solidFill>
            </a:endParaRPr>
          </a:p>
        </p:txBody>
      </p:sp>
    </p:spTree>
    <p:extLst>
      <p:ext uri="{BB962C8B-B14F-4D97-AF65-F5344CB8AC3E}">
        <p14:creationId xmlns:p14="http://schemas.microsoft.com/office/powerpoint/2010/main" val="34007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8324A64456E546A137A51E77E706DE" ma:contentTypeVersion="17" ma:contentTypeDescription="Create a new document." ma:contentTypeScope="" ma:versionID="3a1f4886bb1be86ef90fabf577407062">
  <xsd:schema xmlns:xsd="http://www.w3.org/2001/XMLSchema" xmlns:xs="http://www.w3.org/2001/XMLSchema" xmlns:p="http://schemas.microsoft.com/office/2006/metadata/properties" xmlns:ns2="ad4418cd-e37c-486a-96c9-4387e3dcbc95" xmlns:ns3="e3fe53d0-03ff-4f07-8f58-3f5b65f2f5e2" targetNamespace="http://schemas.microsoft.com/office/2006/metadata/properties" ma:root="true" ma:fieldsID="1dc0a762190e69bbef5462f82bfaa427" ns2:_="" ns3:_="">
    <xsd:import namespace="ad4418cd-e37c-486a-96c9-4387e3dcbc95"/>
    <xsd:import namespace="e3fe53d0-03ff-4f07-8f58-3f5b65f2f5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3:TaxCatchAll"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418cd-e37c-486a-96c9-4387e3dcb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c88e2fe-6a67-48e6-a1cd-478d6ae0bfd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fe53d0-03ff-4f07-8f58-3f5b65f2f5e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1fc036-39df-4669-bd46-91e2f3ed5b15}" ma:internalName="TaxCatchAll" ma:showField="CatchAllData" ma:web="e3fe53d0-03ff-4f07-8f58-3f5b65f2f5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4418cd-e37c-486a-96c9-4387e3dcbc95">
      <Terms xmlns="http://schemas.microsoft.com/office/infopath/2007/PartnerControls"/>
    </lcf76f155ced4ddcb4097134ff3c332f>
    <TaxCatchAll xmlns="e3fe53d0-03ff-4f07-8f58-3f5b65f2f5e2"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C4766C9-5FE2-448F-AABB-40C8B77C5F38}">
  <ds:schemaRefs>
    <ds:schemaRef ds:uri="ad4418cd-e37c-486a-96c9-4387e3dcbc95"/>
    <ds:schemaRef ds:uri="e3fe53d0-03ff-4f07-8f58-3f5b65f2f5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A15C6C-6BB6-4DB6-B7D6-7F14EAB2CC5C}">
  <ds:schemaRefs>
    <ds:schemaRef ds:uri="40262f94-9f35-4ac3-9a90-690165a166b7"/>
    <ds:schemaRef ds:uri="a4f35948-e619-41b3-aa29-22878b09cfd2"/>
    <ds:schemaRef ds:uri="ad4418cd-e37c-486a-96c9-4387e3dcbc95"/>
    <ds:schemaRef ds:uri="e3fe53d0-03ff-4f07-8f58-3f5b65f2f5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11</TotalTime>
  <Words>944</Words>
  <Application>Microsoft Office PowerPoint</Application>
  <PresentationFormat>Widescreen</PresentationFormat>
  <Paragraphs>70</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Children Friends 16x9</vt:lpstr>
      <vt:lpstr>Welcome to Year 3!</vt:lpstr>
      <vt:lpstr>Our School Rules</vt:lpstr>
      <vt:lpstr>Our School Values</vt:lpstr>
      <vt:lpstr>PowerPoint Presentation</vt:lpstr>
      <vt:lpstr>PowerPoint Presentation</vt:lpstr>
      <vt:lpstr>PowerPoint Presentation</vt:lpstr>
      <vt:lpstr>PowerPoint Presentation</vt:lpstr>
      <vt:lpstr>Homework</vt:lpstr>
      <vt:lpstr>Suggested ways to learn your spellings/phonics</vt:lpstr>
      <vt:lpstr>Suggested ways to learn your times tables</vt:lpstr>
      <vt:lpstr>PowerPoint Presentation</vt:lpstr>
      <vt:lpstr>Communication</vt:lpstr>
      <vt:lpstr>Concerns about your child’s progress</vt:lpstr>
      <vt:lpstr>Support with the cost of living and additional funds for the school.</vt:lpstr>
      <vt:lpstr>Our class email: class3@stocks-green.kent.sch.uk</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Urszula SAGANOWSKA-KEARNEY</cp:lastModifiedBy>
  <cp:revision>2</cp:revision>
  <dcterms:created xsi:type="dcterms:W3CDTF">2022-02-05T05:28:28Z</dcterms:created>
  <dcterms:modified xsi:type="dcterms:W3CDTF">2025-09-07T21:32:00Z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0x010100418324A64456E546A137A51E77E706DE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2025-09-01T14:43:25Z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902a70d5-2148-427c-872a-ef8cacfd2fb7</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y fmtid="{D5CDD505-2E9C-101B-9397-08002B2CF9AE}" pid="12" name="MediaServiceImageTags">
    <vt:lpwstr/>
  </property>
</Properties>
</file>