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87" r:id="rId5"/>
    <p:sldId id="291" r:id="rId6"/>
    <p:sldId id="306" r:id="rId7"/>
    <p:sldId id="307" r:id="rId8"/>
    <p:sldId id="290" r:id="rId9"/>
    <p:sldId id="289" r:id="rId10"/>
    <p:sldId id="295" r:id="rId11"/>
    <p:sldId id="308" r:id="rId12"/>
    <p:sldId id="298" r:id="rId13"/>
    <p:sldId id="294" r:id="rId14"/>
    <p:sldId id="300" r:id="rId15"/>
    <p:sldId id="304" r:id="rId16"/>
    <p:sldId id="305" r:id="rId17"/>
    <p:sldId id="296" r:id="rId18"/>
    <p:sldId id="297" r:id="rId19"/>
    <p:sldId id="303" r:id="rId20"/>
    <p:sldId id="285" r:id="rId21"/>
    <p:sldId id="302" r:id="rId22"/>
    <p:sldId id="301" r:id="rId23"/>
    <p:sldId id="299" r:id="rId24"/>
    <p:sldId id="30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F1FE6-3CCD-43D7-A6CC-9845CC850EB0}" v="2" dt="2025-09-09T10:06:00.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5033" autoAdjust="0"/>
  </p:normalViewPr>
  <p:slideViewPr>
    <p:cSldViewPr>
      <p:cViewPr varScale="1">
        <p:scale>
          <a:sx n="98" d="100"/>
          <a:sy n="98" d="100"/>
        </p:scale>
        <p:origin x="108" y="3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DARGIE" userId="3e3e87f5-4471-4e4f-8548-9dd82b56b698" providerId="ADAL" clId="{100F1FE6-3CCD-43D7-A6CC-9845CC850EB0}"/>
    <pc:docChg chg="modSld">
      <pc:chgData name="Liz DARGIE" userId="3e3e87f5-4471-4e4f-8548-9dd82b56b698" providerId="ADAL" clId="{100F1FE6-3CCD-43D7-A6CC-9845CC850EB0}" dt="2025-09-09T10:10:43.931" v="147" actId="20577"/>
      <pc:docMkLst>
        <pc:docMk/>
      </pc:docMkLst>
      <pc:sldChg chg="modSp mod">
        <pc:chgData name="Liz DARGIE" userId="3e3e87f5-4471-4e4f-8548-9dd82b56b698" providerId="ADAL" clId="{100F1FE6-3CCD-43D7-A6CC-9845CC850EB0}" dt="2025-09-09T10:10:35.879" v="146" actId="20577"/>
        <pc:sldMkLst>
          <pc:docMk/>
          <pc:sldMk cId="336128832" sldId="294"/>
        </pc:sldMkLst>
        <pc:spChg chg="mod">
          <ac:chgData name="Liz DARGIE" userId="3e3e87f5-4471-4e4f-8548-9dd82b56b698" providerId="ADAL" clId="{100F1FE6-3CCD-43D7-A6CC-9845CC850EB0}" dt="2025-09-09T10:10:35.879" v="146" actId="20577"/>
          <ac:spMkLst>
            <pc:docMk/>
            <pc:sldMk cId="336128832" sldId="294"/>
            <ac:spMk id="3" creationId="{00000000-0000-0000-0000-000000000000}"/>
          </ac:spMkLst>
        </pc:spChg>
      </pc:sldChg>
      <pc:sldChg chg="addSp modSp mod">
        <pc:chgData name="Liz DARGIE" userId="3e3e87f5-4471-4e4f-8548-9dd82b56b698" providerId="ADAL" clId="{100F1FE6-3CCD-43D7-A6CC-9845CC850EB0}" dt="2025-09-09T10:06:07.031" v="13" actId="14100"/>
        <pc:sldMkLst>
          <pc:docMk/>
          <pc:sldMk cId="1744721381" sldId="295"/>
        </pc:sldMkLst>
        <pc:picChg chg="add mod">
          <ac:chgData name="Liz DARGIE" userId="3e3e87f5-4471-4e4f-8548-9dd82b56b698" providerId="ADAL" clId="{100F1FE6-3CCD-43D7-A6CC-9845CC850EB0}" dt="2025-09-09T10:06:07.031" v="13" actId="14100"/>
          <ac:picMkLst>
            <pc:docMk/>
            <pc:sldMk cId="1744721381" sldId="295"/>
            <ac:picMk id="4" creationId="{335AC573-B3AF-E052-4F3C-860807858352}"/>
          </ac:picMkLst>
        </pc:picChg>
      </pc:sldChg>
      <pc:sldChg chg="modSp mod">
        <pc:chgData name="Liz DARGIE" userId="3e3e87f5-4471-4e4f-8548-9dd82b56b698" providerId="ADAL" clId="{100F1FE6-3CCD-43D7-A6CC-9845CC850EB0}" dt="2025-09-09T10:08:13.718" v="118" actId="255"/>
        <pc:sldMkLst>
          <pc:docMk/>
          <pc:sldMk cId="166924474" sldId="296"/>
        </pc:sldMkLst>
        <pc:spChg chg="mod">
          <ac:chgData name="Liz DARGIE" userId="3e3e87f5-4471-4e4f-8548-9dd82b56b698" providerId="ADAL" clId="{100F1FE6-3CCD-43D7-A6CC-9845CC850EB0}" dt="2025-09-09T10:08:13.718" v="118" actId="255"/>
          <ac:spMkLst>
            <pc:docMk/>
            <pc:sldMk cId="166924474" sldId="296"/>
            <ac:spMk id="3" creationId="{00000000-0000-0000-0000-000000000000}"/>
          </ac:spMkLst>
        </pc:spChg>
      </pc:sldChg>
      <pc:sldChg chg="modSp mod">
        <pc:chgData name="Liz DARGIE" userId="3e3e87f5-4471-4e4f-8548-9dd82b56b698" providerId="ADAL" clId="{100F1FE6-3CCD-43D7-A6CC-9845CC850EB0}" dt="2025-09-09T10:06:43.793" v="84" actId="20577"/>
        <pc:sldMkLst>
          <pc:docMk/>
          <pc:sldMk cId="3013934076" sldId="298"/>
        </pc:sldMkLst>
        <pc:spChg chg="mod">
          <ac:chgData name="Liz DARGIE" userId="3e3e87f5-4471-4e4f-8548-9dd82b56b698" providerId="ADAL" clId="{100F1FE6-3CCD-43D7-A6CC-9845CC850EB0}" dt="2025-09-09T10:06:43.793" v="84" actId="20577"/>
          <ac:spMkLst>
            <pc:docMk/>
            <pc:sldMk cId="3013934076" sldId="298"/>
            <ac:spMk id="3" creationId="{00000000-0000-0000-0000-000000000000}"/>
          </ac:spMkLst>
        </pc:spChg>
      </pc:sldChg>
      <pc:sldChg chg="modSp mod">
        <pc:chgData name="Liz DARGIE" userId="3e3e87f5-4471-4e4f-8548-9dd82b56b698" providerId="ADAL" clId="{100F1FE6-3CCD-43D7-A6CC-9845CC850EB0}" dt="2025-09-09T10:10:43.931" v="147" actId="20577"/>
        <pc:sldMkLst>
          <pc:docMk/>
          <pc:sldMk cId="2210586717" sldId="304"/>
        </pc:sldMkLst>
        <pc:spChg chg="mod">
          <ac:chgData name="Liz DARGIE" userId="3e3e87f5-4471-4e4f-8548-9dd82b56b698" providerId="ADAL" clId="{100F1FE6-3CCD-43D7-A6CC-9845CC850EB0}" dt="2025-09-09T10:10:43.931" v="147" actId="20577"/>
          <ac:spMkLst>
            <pc:docMk/>
            <pc:sldMk cId="2210586717" sldId="304"/>
            <ac:spMk id="2" creationId="{00000000-0000-0000-0000-000000000000}"/>
          </ac:spMkLst>
        </pc:spChg>
        <pc:spChg chg="mod">
          <ac:chgData name="Liz DARGIE" userId="3e3e87f5-4471-4e4f-8548-9dd82b56b698" providerId="ADAL" clId="{100F1FE6-3CCD-43D7-A6CC-9845CC850EB0}" dt="2025-09-09T10:07:43.082" v="115" actId="20577"/>
          <ac:spMkLst>
            <pc:docMk/>
            <pc:sldMk cId="2210586717" sldId="304"/>
            <ac:spMk id="3" creationId="{00000000-0000-0000-0000-000000000000}"/>
          </ac:spMkLst>
        </pc:spChg>
      </pc:sldChg>
      <pc:sldChg chg="addSp modSp mod">
        <pc:chgData name="Liz DARGIE" userId="3e3e87f5-4471-4e4f-8548-9dd82b56b698" providerId="ADAL" clId="{100F1FE6-3CCD-43D7-A6CC-9845CC850EB0}" dt="2025-09-09T10:10:00.270" v="123" actId="14100"/>
        <pc:sldMkLst>
          <pc:docMk/>
          <pc:sldMk cId="692457027" sldId="308"/>
        </pc:sldMkLst>
        <pc:picChg chg="add mod">
          <ac:chgData name="Liz DARGIE" userId="3e3e87f5-4471-4e4f-8548-9dd82b56b698" providerId="ADAL" clId="{100F1FE6-3CCD-43D7-A6CC-9845CC850EB0}" dt="2025-09-09T10:10:00.270" v="123" actId="14100"/>
          <ac:picMkLst>
            <pc:docMk/>
            <pc:sldMk cId="692457027" sldId="308"/>
            <ac:picMk id="5" creationId="{9C7F18D0-FC25-3E5A-A449-C41A3DE0A366}"/>
          </ac:picMkLst>
        </pc:picChg>
      </pc:sldChg>
    </pc:docChg>
  </pc:docChgLst>
  <pc:docChgLst>
    <pc:chgData name="Georgina NEWTON" userId="883ae57a-95c3-4b4e-a285-5c8ecb1d5fd4" providerId="ADAL" clId="{DF354D1D-86C0-4029-962E-C05FB13825EA}"/>
    <pc:docChg chg="custSel modSld">
      <pc:chgData name="Georgina NEWTON" userId="883ae57a-95c3-4b4e-a285-5c8ecb1d5fd4" providerId="ADAL" clId="{DF354D1D-86C0-4029-962E-C05FB13825EA}" dt="2025-09-08T14:36:06.288" v="2" actId="478"/>
      <pc:docMkLst>
        <pc:docMk/>
      </pc:docMkLst>
      <pc:sldChg chg="delSp mod">
        <pc:chgData name="Georgina NEWTON" userId="883ae57a-95c3-4b4e-a285-5c8ecb1d5fd4" providerId="ADAL" clId="{DF354D1D-86C0-4029-962E-C05FB13825EA}" dt="2025-09-08T14:36:06.288" v="2" actId="478"/>
        <pc:sldMkLst>
          <pc:docMk/>
          <pc:sldMk cId="1744721381" sldId="295"/>
        </pc:sldMkLst>
        <pc:picChg chg="del">
          <ac:chgData name="Georgina NEWTON" userId="883ae57a-95c3-4b4e-a285-5c8ecb1d5fd4" providerId="ADAL" clId="{DF354D1D-86C0-4029-962E-C05FB13825EA}" dt="2025-09-08T14:36:06.288" v="2" actId="478"/>
          <ac:picMkLst>
            <pc:docMk/>
            <pc:sldMk cId="1744721381" sldId="295"/>
            <ac:picMk id="3" creationId="{00000000-0000-0000-0000-000000000000}"/>
          </ac:picMkLst>
        </pc:picChg>
      </pc:sldChg>
      <pc:sldChg chg="delSp modSp mod">
        <pc:chgData name="Georgina NEWTON" userId="883ae57a-95c3-4b4e-a285-5c8ecb1d5fd4" providerId="ADAL" clId="{DF354D1D-86C0-4029-962E-C05FB13825EA}" dt="2025-09-08T14:35:57.738" v="1" actId="1076"/>
        <pc:sldMkLst>
          <pc:docMk/>
          <pc:sldMk cId="692457027" sldId="308"/>
        </pc:sldMkLst>
        <pc:spChg chg="mod">
          <ac:chgData name="Georgina NEWTON" userId="883ae57a-95c3-4b4e-a285-5c8ecb1d5fd4" providerId="ADAL" clId="{DF354D1D-86C0-4029-962E-C05FB13825EA}" dt="2025-09-08T14:35:57.738" v="1" actId="1076"/>
          <ac:spMkLst>
            <pc:docMk/>
            <pc:sldMk cId="692457027" sldId="308"/>
            <ac:spMk id="3" creationId="{00000000-0000-0000-0000-000000000000}"/>
          </ac:spMkLst>
        </pc:spChg>
        <pc:graphicFrameChg chg="del">
          <ac:chgData name="Georgina NEWTON" userId="883ae57a-95c3-4b4e-a285-5c8ecb1d5fd4" providerId="ADAL" clId="{DF354D1D-86C0-4029-962E-C05FB13825EA}" dt="2025-09-08T14:35:37.148" v="0" actId="478"/>
          <ac:graphicFrameMkLst>
            <pc:docMk/>
            <pc:sldMk cId="692457027" sldId="308"/>
            <ac:graphicFrameMk id="5" creationId="{00000000-0000-0000-0000-000000000000}"/>
          </ac:graphicFrameMkLst>
        </pc:graphicFrameChg>
      </pc:sldChg>
    </pc:docChg>
  </pc:docChgLst>
  <pc:docChgLst>
    <pc:chgData name="Liz DARGIE" userId="3e3e87f5-4471-4e4f-8548-9dd82b56b698" providerId="ADAL" clId="{B523BE0B-08D8-467F-B494-C7ED6661F785}"/>
    <pc:docChg chg="undo custSel modSld">
      <pc:chgData name="Liz DARGIE" userId="3e3e87f5-4471-4e4f-8548-9dd82b56b698" providerId="ADAL" clId="{B523BE0B-08D8-467F-B494-C7ED6661F785}" dt="2025-09-06T19:53:55.497" v="897" actId="14100"/>
      <pc:docMkLst>
        <pc:docMk/>
      </pc:docMkLst>
      <pc:sldChg chg="modSp mod">
        <pc:chgData name="Liz DARGIE" userId="3e3e87f5-4471-4e4f-8548-9dd82b56b698" providerId="ADAL" clId="{B523BE0B-08D8-467F-B494-C7ED6661F785}" dt="2025-09-06T18:49:16.939" v="3" actId="20577"/>
        <pc:sldMkLst>
          <pc:docMk/>
          <pc:sldMk cId="3970862387" sldId="287"/>
        </pc:sldMkLst>
        <pc:spChg chg="mod">
          <ac:chgData name="Liz DARGIE" userId="3e3e87f5-4471-4e4f-8548-9dd82b56b698" providerId="ADAL" clId="{B523BE0B-08D8-467F-B494-C7ED6661F785}" dt="2025-09-06T18:49:16.939" v="3" actId="20577"/>
          <ac:spMkLst>
            <pc:docMk/>
            <pc:sldMk cId="3970862387" sldId="287"/>
            <ac:spMk id="2" creationId="{00000000-0000-0000-0000-000000000000}"/>
          </ac:spMkLst>
        </pc:spChg>
      </pc:sldChg>
      <pc:sldChg chg="modSp mod">
        <pc:chgData name="Liz DARGIE" userId="3e3e87f5-4471-4e4f-8548-9dd82b56b698" providerId="ADAL" clId="{B523BE0B-08D8-467F-B494-C7ED6661F785}" dt="2025-09-06T18:53:09.358" v="170" actId="20577"/>
        <pc:sldMkLst>
          <pc:docMk/>
          <pc:sldMk cId="3590873585" sldId="289"/>
        </pc:sldMkLst>
        <pc:spChg chg="mod">
          <ac:chgData name="Liz DARGIE" userId="3e3e87f5-4471-4e4f-8548-9dd82b56b698" providerId="ADAL" clId="{B523BE0B-08D8-467F-B494-C7ED6661F785}" dt="2025-09-06T18:53:09.358" v="170" actId="20577"/>
          <ac:spMkLst>
            <pc:docMk/>
            <pc:sldMk cId="3590873585" sldId="289"/>
            <ac:spMk id="3" creationId="{00000000-0000-0000-0000-000000000000}"/>
          </ac:spMkLst>
        </pc:spChg>
      </pc:sldChg>
      <pc:sldChg chg="modSp mod">
        <pc:chgData name="Liz DARGIE" userId="3e3e87f5-4471-4e4f-8548-9dd82b56b698" providerId="ADAL" clId="{B523BE0B-08D8-467F-B494-C7ED6661F785}" dt="2025-09-06T18:52:39.207" v="168" actId="20577"/>
        <pc:sldMkLst>
          <pc:docMk/>
          <pc:sldMk cId="3708439098" sldId="290"/>
        </pc:sldMkLst>
        <pc:spChg chg="mod">
          <ac:chgData name="Liz DARGIE" userId="3e3e87f5-4471-4e4f-8548-9dd82b56b698" providerId="ADAL" clId="{B523BE0B-08D8-467F-B494-C7ED6661F785}" dt="2025-09-06T18:52:39.207" v="168" actId="20577"/>
          <ac:spMkLst>
            <pc:docMk/>
            <pc:sldMk cId="3708439098" sldId="290"/>
            <ac:spMk id="3" creationId="{00000000-0000-0000-0000-000000000000}"/>
          </ac:spMkLst>
        </pc:spChg>
      </pc:sldChg>
      <pc:sldChg chg="modSp mod">
        <pc:chgData name="Liz DARGIE" userId="3e3e87f5-4471-4e4f-8548-9dd82b56b698" providerId="ADAL" clId="{B523BE0B-08D8-467F-B494-C7ED6661F785}" dt="2025-09-06T18:50:56.425" v="160" actId="20577"/>
        <pc:sldMkLst>
          <pc:docMk/>
          <pc:sldMk cId="70940476" sldId="291"/>
        </pc:sldMkLst>
        <pc:spChg chg="mod">
          <ac:chgData name="Liz DARGIE" userId="3e3e87f5-4471-4e4f-8548-9dd82b56b698" providerId="ADAL" clId="{B523BE0B-08D8-467F-B494-C7ED6661F785}" dt="2025-09-06T18:50:56.425" v="160" actId="20577"/>
          <ac:spMkLst>
            <pc:docMk/>
            <pc:sldMk cId="70940476" sldId="291"/>
            <ac:spMk id="3" creationId="{00000000-0000-0000-0000-000000000000}"/>
          </ac:spMkLst>
        </pc:spChg>
      </pc:sldChg>
      <pc:sldChg chg="modSp mod">
        <pc:chgData name="Liz DARGIE" userId="3e3e87f5-4471-4e4f-8548-9dd82b56b698" providerId="ADAL" clId="{B523BE0B-08D8-467F-B494-C7ED6661F785}" dt="2025-09-06T18:58:05.021" v="695" actId="20577"/>
        <pc:sldMkLst>
          <pc:docMk/>
          <pc:sldMk cId="336128832" sldId="294"/>
        </pc:sldMkLst>
        <pc:spChg chg="mod">
          <ac:chgData name="Liz DARGIE" userId="3e3e87f5-4471-4e4f-8548-9dd82b56b698" providerId="ADAL" clId="{B523BE0B-08D8-467F-B494-C7ED6661F785}" dt="2025-09-06T18:58:05.021" v="695" actId="20577"/>
          <ac:spMkLst>
            <pc:docMk/>
            <pc:sldMk cId="336128832" sldId="294"/>
            <ac:spMk id="3" creationId="{00000000-0000-0000-0000-000000000000}"/>
          </ac:spMkLst>
        </pc:spChg>
      </pc:sldChg>
      <pc:sldChg chg="modSp mod">
        <pc:chgData name="Liz DARGIE" userId="3e3e87f5-4471-4e4f-8548-9dd82b56b698" providerId="ADAL" clId="{B523BE0B-08D8-467F-B494-C7ED6661F785}" dt="2025-09-06T19:00:24.770" v="850" actId="20577"/>
        <pc:sldMkLst>
          <pc:docMk/>
          <pc:sldMk cId="4196399802" sldId="297"/>
        </pc:sldMkLst>
        <pc:spChg chg="mod">
          <ac:chgData name="Liz DARGIE" userId="3e3e87f5-4471-4e4f-8548-9dd82b56b698" providerId="ADAL" clId="{B523BE0B-08D8-467F-B494-C7ED6661F785}" dt="2025-09-06T19:00:24.770" v="850" actId="20577"/>
          <ac:spMkLst>
            <pc:docMk/>
            <pc:sldMk cId="4196399802" sldId="297"/>
            <ac:spMk id="3" creationId="{00000000-0000-0000-0000-000000000000}"/>
          </ac:spMkLst>
        </pc:spChg>
      </pc:sldChg>
      <pc:sldChg chg="modSp mod">
        <pc:chgData name="Liz DARGIE" userId="3e3e87f5-4471-4e4f-8548-9dd82b56b698" providerId="ADAL" clId="{B523BE0B-08D8-467F-B494-C7ED6661F785}" dt="2025-09-06T18:55:30.455" v="310" actId="20577"/>
        <pc:sldMkLst>
          <pc:docMk/>
          <pc:sldMk cId="3013934076" sldId="298"/>
        </pc:sldMkLst>
        <pc:spChg chg="mod">
          <ac:chgData name="Liz DARGIE" userId="3e3e87f5-4471-4e4f-8548-9dd82b56b698" providerId="ADAL" clId="{B523BE0B-08D8-467F-B494-C7ED6661F785}" dt="2025-09-06T18:55:30.455" v="310" actId="20577"/>
          <ac:spMkLst>
            <pc:docMk/>
            <pc:sldMk cId="3013934076" sldId="298"/>
            <ac:spMk id="3" creationId="{00000000-0000-0000-0000-000000000000}"/>
          </ac:spMkLst>
        </pc:spChg>
      </pc:sldChg>
      <pc:sldChg chg="modSp mod">
        <pc:chgData name="Liz DARGIE" userId="3e3e87f5-4471-4e4f-8548-9dd82b56b698" providerId="ADAL" clId="{B523BE0B-08D8-467F-B494-C7ED6661F785}" dt="2025-09-06T18:59:12.317" v="747" actId="20577"/>
        <pc:sldMkLst>
          <pc:docMk/>
          <pc:sldMk cId="2210586717" sldId="304"/>
        </pc:sldMkLst>
        <pc:spChg chg="mod">
          <ac:chgData name="Liz DARGIE" userId="3e3e87f5-4471-4e4f-8548-9dd82b56b698" providerId="ADAL" clId="{B523BE0B-08D8-467F-B494-C7ED6661F785}" dt="2025-09-06T18:59:12.317" v="747" actId="20577"/>
          <ac:spMkLst>
            <pc:docMk/>
            <pc:sldMk cId="2210586717" sldId="304"/>
            <ac:spMk id="3" creationId="{00000000-0000-0000-0000-000000000000}"/>
          </ac:spMkLst>
        </pc:spChg>
      </pc:sldChg>
      <pc:sldChg chg="addSp delSp modSp mod">
        <pc:chgData name="Liz DARGIE" userId="3e3e87f5-4471-4e4f-8548-9dd82b56b698" providerId="ADAL" clId="{B523BE0B-08D8-467F-B494-C7ED6661F785}" dt="2025-09-06T19:53:55.497" v="897" actId="14100"/>
        <pc:sldMkLst>
          <pc:docMk/>
          <pc:sldMk cId="692457027" sldId="3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9/9/2025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9/9/2025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6</a:t>
            </a:fld>
            <a:endParaRPr lang="en-US" dirty="0"/>
          </a:p>
        </p:txBody>
      </p:sp>
    </p:spTree>
    <p:extLst>
      <p:ext uri="{BB962C8B-B14F-4D97-AF65-F5344CB8AC3E}">
        <p14:creationId xmlns:p14="http://schemas.microsoft.com/office/powerpoint/2010/main" val="59556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34C2EF-8A97-4DAF-B099-E567883644D6}" type="slidenum">
              <a:rPr lang="en-US" smtClean="0"/>
              <a:t>8</a:t>
            </a:fld>
            <a:endParaRPr lang="en-US" dirty="0"/>
          </a:p>
        </p:txBody>
      </p:sp>
    </p:spTree>
    <p:extLst>
      <p:ext uri="{BB962C8B-B14F-4D97-AF65-F5344CB8AC3E}">
        <p14:creationId xmlns:p14="http://schemas.microsoft.com/office/powerpoint/2010/main" val="38282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11</a:t>
            </a:fld>
            <a:endParaRPr lang="en-US" dirty="0"/>
          </a:p>
        </p:txBody>
      </p:sp>
    </p:spTree>
    <p:extLst>
      <p:ext uri="{BB962C8B-B14F-4D97-AF65-F5344CB8AC3E}">
        <p14:creationId xmlns:p14="http://schemas.microsoft.com/office/powerpoint/2010/main" val="76667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14</a:t>
            </a:fld>
            <a:endParaRPr lang="en-US" dirty="0"/>
          </a:p>
        </p:txBody>
      </p:sp>
    </p:spTree>
    <p:extLst>
      <p:ext uri="{BB962C8B-B14F-4D97-AF65-F5344CB8AC3E}">
        <p14:creationId xmlns:p14="http://schemas.microsoft.com/office/powerpoint/2010/main" val="400245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15</a:t>
            </a:fld>
            <a:endParaRPr lang="en-US" dirty="0"/>
          </a:p>
        </p:txBody>
      </p:sp>
    </p:spTree>
    <p:extLst>
      <p:ext uri="{BB962C8B-B14F-4D97-AF65-F5344CB8AC3E}">
        <p14:creationId xmlns:p14="http://schemas.microsoft.com/office/powerpoint/2010/main" val="298634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further information about this will be coming out to parents in the next few weeks once all trips and events have been</a:t>
            </a:r>
            <a:r>
              <a:rPr lang="en-GB" baseline="0" dirty="0"/>
              <a:t> booked.</a:t>
            </a:r>
            <a:endParaRPr lang="en-GB" dirty="0"/>
          </a:p>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16</a:t>
            </a:fld>
            <a:endParaRPr lang="en-US" dirty="0"/>
          </a:p>
        </p:txBody>
      </p:sp>
    </p:spTree>
    <p:extLst>
      <p:ext uri="{BB962C8B-B14F-4D97-AF65-F5344CB8AC3E}">
        <p14:creationId xmlns:p14="http://schemas.microsoft.com/office/powerpoint/2010/main" val="303872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18</a:t>
            </a:fld>
            <a:endParaRPr lang="en-US" dirty="0"/>
          </a:p>
        </p:txBody>
      </p:sp>
    </p:spTree>
    <p:extLst>
      <p:ext uri="{BB962C8B-B14F-4D97-AF65-F5344CB8AC3E}">
        <p14:creationId xmlns:p14="http://schemas.microsoft.com/office/powerpoint/2010/main" val="1986874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4C2EF-8A97-4DAF-B099-E567883644D6}" type="slidenum">
              <a:rPr kumimoji="0" lang="en-US" sz="12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3394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34C2EF-8A97-4DAF-B099-E567883644D6}" type="slidenum">
              <a:rPr lang="en-US" smtClean="0"/>
              <a:t>21</a:t>
            </a:fld>
            <a:endParaRPr lang="en-US" dirty="0"/>
          </a:p>
        </p:txBody>
      </p:sp>
    </p:spTree>
    <p:extLst>
      <p:ext uri="{BB962C8B-B14F-4D97-AF65-F5344CB8AC3E}">
        <p14:creationId xmlns:p14="http://schemas.microsoft.com/office/powerpoint/2010/main" val="1995800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1524000" y="365126"/>
            <a:ext cx="9143999" cy="108267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9/9/2025</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pic>
        <p:nvPicPr>
          <p:cNvPr id="8" name="Picture 7"/>
          <p:cNvPicPr>
            <a:picLocks noChangeAspect="1"/>
          </p:cNvPicPr>
          <p:nvPr userDrawn="1"/>
        </p:nvPicPr>
        <p:blipFill rotWithShape="1">
          <a:blip r:embed="rId17">
            <a:clrChange>
              <a:clrFrom>
                <a:srgbClr val="FFFFFF"/>
              </a:clrFrom>
              <a:clrTo>
                <a:srgbClr val="FFFFFF">
                  <a:alpha val="0"/>
                </a:srgbClr>
              </a:clrTo>
            </a:clrChange>
          </a:blip>
          <a:srcRect l="1575" t="11391" r="69292" b="16179"/>
          <a:stretch/>
        </p:blipFill>
        <p:spPr>
          <a:xfrm>
            <a:off x="0" y="1"/>
            <a:ext cx="1409699" cy="1828800"/>
          </a:xfrm>
          <a:prstGeom prst="rect">
            <a:avLst/>
          </a:prstGeom>
        </p:spPr>
      </p:pic>
      <p:sp>
        <p:nvSpPr>
          <p:cNvPr id="9" name="TextBox 8"/>
          <p:cNvSpPr txBox="1"/>
          <p:nvPr userDrawn="1"/>
        </p:nvSpPr>
        <p:spPr>
          <a:xfrm>
            <a:off x="2210842" y="5897034"/>
            <a:ext cx="6984776" cy="688504"/>
          </a:xfrm>
          <a:prstGeom prst="rect">
            <a:avLst/>
          </a:prstGeom>
          <a:solidFill>
            <a:schemeClr val="accent2">
              <a:lumMod val="40000"/>
              <a:lumOff val="60000"/>
            </a:schemeClr>
          </a:solidFill>
          <a:ln w="28575">
            <a:solidFill>
              <a:schemeClr val="tx1"/>
            </a:solidFill>
          </a:ln>
        </p:spPr>
        <p:txBody>
          <a:bodyPr wrap="square" rtlCol="0">
            <a:prstTxWarp prst="textWave1">
              <a:avLst/>
            </a:prstTxWarp>
            <a:spAutoFit/>
          </a:bodyPr>
          <a:lstStyle/>
          <a:p>
            <a:r>
              <a:rPr lang="en-GB" b="1" dirty="0">
                <a:latin typeface="Comic Sans MS" panose="030F0702030302020204" pitchFamily="66" charset="0"/>
              </a:rPr>
              <a:t>‘Learning to Live, Living to Learn’</a:t>
            </a:r>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Comic Sans MS" panose="030F0702030302020204" pitchFamily="66" charset="0"/>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Comic Sans MS" panose="030F0702030302020204" pitchFamily="66" charset="0"/>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Comic Sans MS" panose="030F0702030302020204" pitchFamily="66" charset="0"/>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Comic Sans MS" panose="030F0702030302020204" pitchFamily="66" charset="0"/>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lass1@stocks-green.kent.sch.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kent.gov.uk/education-and-children/schools/free-school-mea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6"/>
            <a:ext cx="9900592" cy="3279898"/>
          </a:xfrm>
        </p:spPr>
        <p:txBody>
          <a:bodyPr>
            <a:normAutofit/>
          </a:bodyPr>
          <a:lstStyle/>
          <a:p>
            <a:r>
              <a:rPr lang="en-GB" sz="4800" dirty="0"/>
              <a:t>Year 1 Curriculum Information</a:t>
            </a:r>
            <a:br>
              <a:rPr lang="en-GB" sz="4800" dirty="0"/>
            </a:br>
            <a:r>
              <a:rPr lang="en-GB" sz="4800" dirty="0"/>
              <a:t>              </a:t>
            </a:r>
            <a:br>
              <a:rPr lang="en-GB" sz="4800" dirty="0"/>
            </a:br>
            <a:r>
              <a:rPr lang="en-GB" sz="4800" dirty="0"/>
              <a:t>               2025-2026</a:t>
            </a:r>
          </a:p>
        </p:txBody>
      </p:sp>
    </p:spTree>
    <p:extLst>
      <p:ext uri="{BB962C8B-B14F-4D97-AF65-F5344CB8AC3E}">
        <p14:creationId xmlns:p14="http://schemas.microsoft.com/office/powerpoint/2010/main" val="397086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Assessments in Year 1 </a:t>
            </a:r>
          </a:p>
        </p:txBody>
      </p:sp>
      <p:sp>
        <p:nvSpPr>
          <p:cNvPr id="3" name="Content Placeholder 2"/>
          <p:cNvSpPr>
            <a:spLocks noGrp="1"/>
          </p:cNvSpPr>
          <p:nvPr>
            <p:ph idx="1"/>
          </p:nvPr>
        </p:nvSpPr>
        <p:spPr>
          <a:xfrm>
            <a:off x="1524000" y="1828800"/>
            <a:ext cx="9972600" cy="3760440"/>
          </a:xfrm>
        </p:spPr>
        <p:txBody>
          <a:bodyPr>
            <a:normAutofit/>
          </a:bodyPr>
          <a:lstStyle/>
          <a:p>
            <a:r>
              <a:rPr lang="en-US" sz="2600" dirty="0"/>
              <a:t> Year 1 Phonics Screening Check</a:t>
            </a:r>
          </a:p>
          <a:p>
            <a:r>
              <a:rPr lang="en-US" sz="2600" dirty="0"/>
              <a:t>The check will take place in June 2026</a:t>
            </a:r>
          </a:p>
          <a:p>
            <a:r>
              <a:rPr lang="en-US" sz="2600" dirty="0"/>
              <a:t>Information about this will be given on our class page on the website. There will also be a meeting later on in the year to explain this.</a:t>
            </a:r>
          </a:p>
          <a:p>
            <a:endParaRPr lang="en-US" sz="2600" dirty="0"/>
          </a:p>
          <a:p>
            <a:endParaRPr lang="en-GB" dirty="0"/>
          </a:p>
        </p:txBody>
      </p:sp>
    </p:spTree>
    <p:extLst>
      <p:ext uri="{BB962C8B-B14F-4D97-AF65-F5344CB8AC3E}">
        <p14:creationId xmlns:p14="http://schemas.microsoft.com/office/powerpoint/2010/main" val="33612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Homework</a:t>
            </a:r>
            <a:endParaRPr lang="en-GB" dirty="0"/>
          </a:p>
        </p:txBody>
      </p:sp>
      <p:sp>
        <p:nvSpPr>
          <p:cNvPr id="3" name="Content Placeholder 2"/>
          <p:cNvSpPr>
            <a:spLocks noGrp="1"/>
          </p:cNvSpPr>
          <p:nvPr>
            <p:ph idx="1"/>
          </p:nvPr>
        </p:nvSpPr>
        <p:spPr>
          <a:xfrm>
            <a:off x="1512537" y="1268760"/>
            <a:ext cx="5112568" cy="3095134"/>
          </a:xfrm>
        </p:spPr>
        <p:txBody>
          <a:bodyPr>
            <a:noAutofit/>
          </a:bodyPr>
          <a:lstStyle/>
          <a:p>
            <a:pPr marL="0" indent="0">
              <a:buNone/>
            </a:pPr>
            <a:r>
              <a:rPr lang="en-GB" sz="2400" dirty="0"/>
              <a:t>Our school has recently reviewed its homework policy. Homework will be set on Mondays. </a:t>
            </a:r>
            <a:r>
              <a:rPr lang="en-GB" sz="2400" b="1" u="sng" dirty="0">
                <a:solidFill>
                  <a:srgbClr val="FF0000"/>
                </a:solidFill>
              </a:rPr>
              <a:t>The home work expectations for our year group are:</a:t>
            </a:r>
            <a:endParaRPr lang="en-GB" sz="2200" b="1" u="sng" dirty="0">
              <a:solidFill>
                <a:srgbClr val="FF0000"/>
              </a:solidFill>
            </a:endParaRPr>
          </a:p>
        </p:txBody>
      </p:sp>
      <p:pic>
        <p:nvPicPr>
          <p:cNvPr id="5" name="Picture 4"/>
          <p:cNvPicPr>
            <a:picLocks noChangeAspect="1"/>
          </p:cNvPicPr>
          <p:nvPr/>
        </p:nvPicPr>
        <p:blipFill>
          <a:blip r:embed="rId3"/>
          <a:stretch>
            <a:fillRect/>
          </a:stretch>
        </p:blipFill>
        <p:spPr>
          <a:xfrm>
            <a:off x="7896200" y="158394"/>
            <a:ext cx="4095750" cy="31432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3440799"/>
            <a:ext cx="10873208" cy="1572376"/>
          </a:xfrm>
          <a:prstGeom prst="rect">
            <a:avLst/>
          </a:prstGeom>
        </p:spPr>
      </p:pic>
    </p:spTree>
    <p:extLst>
      <p:ext uri="{BB962C8B-B14F-4D97-AF65-F5344CB8AC3E}">
        <p14:creationId xmlns:p14="http://schemas.microsoft.com/office/powerpoint/2010/main" val="104796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684568" cy="1082674"/>
          </a:xfrm>
        </p:spPr>
        <p:txBody>
          <a:bodyPr/>
          <a:lstStyle/>
          <a:p>
            <a:r>
              <a:rPr lang="en-GB" sz="3600" dirty="0"/>
              <a:t>Suggested ways to learn your spellings</a:t>
            </a:r>
            <a:r>
              <a:rPr lang="en-GB" sz="3600"/>
              <a:t>/phonics:</a:t>
            </a:r>
            <a:endParaRPr lang="en-GB" dirty="0"/>
          </a:p>
        </p:txBody>
      </p:sp>
      <p:sp>
        <p:nvSpPr>
          <p:cNvPr id="3" name="Content Placeholder 2"/>
          <p:cNvSpPr>
            <a:spLocks noGrp="1"/>
          </p:cNvSpPr>
          <p:nvPr>
            <p:ph idx="1"/>
          </p:nvPr>
        </p:nvSpPr>
        <p:spPr>
          <a:xfrm>
            <a:off x="1271464" y="1772816"/>
            <a:ext cx="10297143" cy="3312368"/>
          </a:xfrm>
        </p:spPr>
        <p:txBody>
          <a:bodyPr>
            <a:noAutofit/>
          </a:bodyPr>
          <a:lstStyle/>
          <a:p>
            <a:pPr marL="0" indent="0">
              <a:buNone/>
            </a:pPr>
            <a:r>
              <a:rPr lang="en-GB" sz="2200" b="1" u="sng" dirty="0">
                <a:solidFill>
                  <a:srgbClr val="0070C0"/>
                </a:solidFill>
              </a:rPr>
              <a:t>Phonics:</a:t>
            </a:r>
          </a:p>
          <a:p>
            <a:pPr marL="0" indent="0">
              <a:buNone/>
            </a:pPr>
            <a:r>
              <a:rPr lang="en-GB" sz="2200" b="1" u="sng" dirty="0">
                <a:solidFill>
                  <a:srgbClr val="0070C0"/>
                </a:solidFill>
              </a:rPr>
              <a:t>Sounds-Write and Dandelion reading books</a:t>
            </a:r>
          </a:p>
          <a:p>
            <a:pPr marL="0" indent="0">
              <a:buNone/>
            </a:pPr>
            <a:r>
              <a:rPr lang="en-GB" sz="2200" b="1" u="sng" dirty="0">
                <a:solidFill>
                  <a:srgbClr val="0070C0"/>
                </a:solidFill>
              </a:rPr>
              <a:t>Websites: Phonics Play, Mr Thorne.</a:t>
            </a:r>
          </a:p>
          <a:p>
            <a:pPr marL="0" indent="0">
              <a:buNone/>
            </a:pPr>
            <a:r>
              <a:rPr lang="en-GB" sz="2200" b="1" u="sng" dirty="0">
                <a:solidFill>
                  <a:srgbClr val="0070C0"/>
                </a:solidFill>
              </a:rPr>
              <a:t>BBC </a:t>
            </a:r>
            <a:r>
              <a:rPr lang="en-GB" sz="2200" b="1" u="sng" dirty="0" err="1">
                <a:solidFill>
                  <a:srgbClr val="0070C0"/>
                </a:solidFill>
              </a:rPr>
              <a:t>iplayer</a:t>
            </a:r>
            <a:r>
              <a:rPr lang="en-GB" sz="2200" b="1" u="sng" dirty="0">
                <a:solidFill>
                  <a:srgbClr val="0070C0"/>
                </a:solidFill>
              </a:rPr>
              <a:t>: </a:t>
            </a:r>
            <a:r>
              <a:rPr lang="en-GB" sz="2200" b="1" u="sng" dirty="0" err="1">
                <a:solidFill>
                  <a:srgbClr val="0070C0"/>
                </a:solidFill>
              </a:rPr>
              <a:t>Alphablocks</a:t>
            </a:r>
            <a:endParaRPr lang="en-GB" sz="2200" b="1" u="sng" dirty="0">
              <a:solidFill>
                <a:srgbClr val="0070C0"/>
              </a:solidFill>
            </a:endParaRPr>
          </a:p>
          <a:p>
            <a:pPr marL="0" indent="0">
              <a:buNone/>
            </a:pPr>
            <a:r>
              <a:rPr lang="en-GB" sz="2200" b="1" u="sng" dirty="0">
                <a:solidFill>
                  <a:srgbClr val="00B050"/>
                </a:solidFill>
              </a:rPr>
              <a:t>Spellings: Look, Cover, write , check</a:t>
            </a:r>
          </a:p>
          <a:p>
            <a:pPr marL="0" indent="0">
              <a:buNone/>
            </a:pPr>
            <a:r>
              <a:rPr lang="en-GB" sz="2200" b="1" u="sng" dirty="0">
                <a:solidFill>
                  <a:srgbClr val="00B050"/>
                </a:solidFill>
              </a:rPr>
              <a:t>Write spellings in felt pens, pencils, in sand </a:t>
            </a:r>
            <a:r>
              <a:rPr lang="en-GB" sz="2200" b="1" u="sng" dirty="0" err="1">
                <a:solidFill>
                  <a:srgbClr val="00B050"/>
                </a:solidFill>
              </a:rPr>
              <a:t>etc</a:t>
            </a:r>
            <a:endParaRPr lang="en-GB" sz="2200" b="1" u="sng" dirty="0">
              <a:solidFill>
                <a:srgbClr val="00B050"/>
              </a:solidFill>
            </a:endParaRPr>
          </a:p>
        </p:txBody>
      </p:sp>
    </p:spTree>
    <p:extLst>
      <p:ext uri="{BB962C8B-B14F-4D97-AF65-F5344CB8AC3E}">
        <p14:creationId xmlns:p14="http://schemas.microsoft.com/office/powerpoint/2010/main" val="221058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684568" cy="1082674"/>
          </a:xfrm>
        </p:spPr>
        <p:txBody>
          <a:bodyPr/>
          <a:lstStyle/>
          <a:p>
            <a:r>
              <a:rPr lang="en-GB" sz="3600" dirty="0"/>
              <a:t>Suggested ways to learn to count in 2s, 5s and 10s:</a:t>
            </a:r>
            <a:endParaRPr lang="en-GB" dirty="0"/>
          </a:p>
        </p:txBody>
      </p:sp>
      <p:sp>
        <p:nvSpPr>
          <p:cNvPr id="3" name="Content Placeholder 2"/>
          <p:cNvSpPr>
            <a:spLocks noGrp="1"/>
          </p:cNvSpPr>
          <p:nvPr>
            <p:ph idx="1"/>
          </p:nvPr>
        </p:nvSpPr>
        <p:spPr>
          <a:xfrm>
            <a:off x="1271464" y="1101913"/>
            <a:ext cx="9937103" cy="3766037"/>
          </a:xfrm>
        </p:spPr>
        <p:txBody>
          <a:bodyPr>
            <a:noAutofit/>
          </a:bodyPr>
          <a:lstStyle/>
          <a:p>
            <a:pPr marL="0" indent="0">
              <a:buNone/>
            </a:pPr>
            <a:r>
              <a:rPr lang="en-GB" sz="2200" dirty="0">
                <a:solidFill>
                  <a:srgbClr val="FF0000"/>
                </a:solidFill>
              </a:rPr>
              <a:t>Using cards with the numbers on them and putting them in the correct order.</a:t>
            </a:r>
          </a:p>
          <a:p>
            <a:pPr marL="0" indent="0">
              <a:buNone/>
            </a:pPr>
            <a:r>
              <a:rPr lang="en-GB" sz="2200" dirty="0">
                <a:solidFill>
                  <a:srgbClr val="FF0000"/>
                </a:solidFill>
              </a:rPr>
              <a:t>Say the numbers when looking at the cards, Take some away and count, saying the missing numbers too.</a:t>
            </a:r>
          </a:p>
          <a:p>
            <a:pPr marL="0" indent="0">
              <a:buNone/>
            </a:pPr>
            <a:r>
              <a:rPr lang="en-GB" sz="2200" dirty="0">
                <a:solidFill>
                  <a:srgbClr val="FF0000"/>
                </a:solidFill>
              </a:rPr>
              <a:t>Sorting objects into sets and counting them, so they have a clear understanding of the numbers, </a:t>
            </a:r>
            <a:r>
              <a:rPr lang="en-GB" sz="2200" dirty="0" err="1">
                <a:solidFill>
                  <a:srgbClr val="FF0000"/>
                </a:solidFill>
              </a:rPr>
              <a:t>eg</a:t>
            </a:r>
            <a:r>
              <a:rPr lang="en-GB" sz="2200" dirty="0">
                <a:solidFill>
                  <a:srgbClr val="FF0000"/>
                </a:solidFill>
              </a:rPr>
              <a:t> using </a:t>
            </a:r>
            <a:r>
              <a:rPr lang="en-GB" sz="2200" dirty="0" err="1">
                <a:solidFill>
                  <a:srgbClr val="FF0000"/>
                </a:solidFill>
              </a:rPr>
              <a:t>lego</a:t>
            </a:r>
            <a:r>
              <a:rPr lang="en-GB" sz="2200" dirty="0">
                <a:solidFill>
                  <a:srgbClr val="FF0000"/>
                </a:solidFill>
              </a:rPr>
              <a:t> pieces, counters, pieces of pasta </a:t>
            </a:r>
            <a:r>
              <a:rPr lang="en-GB" sz="2200" dirty="0" err="1">
                <a:solidFill>
                  <a:srgbClr val="FF0000"/>
                </a:solidFill>
              </a:rPr>
              <a:t>etc</a:t>
            </a:r>
            <a:endParaRPr lang="en-GB" sz="2200" dirty="0">
              <a:solidFill>
                <a:srgbClr val="FF0000"/>
              </a:solidFill>
            </a:endParaRPr>
          </a:p>
          <a:p>
            <a:pPr marL="0" indent="0">
              <a:buNone/>
            </a:pPr>
            <a:r>
              <a:rPr lang="en-GB" sz="2200" dirty="0">
                <a:solidFill>
                  <a:srgbClr val="FF0000"/>
                </a:solidFill>
              </a:rPr>
              <a:t>Writing the numbers on the ground, </a:t>
            </a:r>
            <a:r>
              <a:rPr lang="en-GB" sz="2200" dirty="0" err="1">
                <a:solidFill>
                  <a:srgbClr val="FF0000"/>
                </a:solidFill>
              </a:rPr>
              <a:t>eg</a:t>
            </a:r>
            <a:r>
              <a:rPr lang="en-GB" sz="2200" dirty="0">
                <a:solidFill>
                  <a:srgbClr val="FF0000"/>
                </a:solidFill>
              </a:rPr>
              <a:t> in mud, sand. Jump from each number and say the number as you jump.</a:t>
            </a:r>
          </a:p>
        </p:txBody>
      </p:sp>
    </p:spTree>
    <p:extLst>
      <p:ext uri="{BB962C8B-B14F-4D97-AF65-F5344CB8AC3E}">
        <p14:creationId xmlns:p14="http://schemas.microsoft.com/office/powerpoint/2010/main" val="407767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Optional Inspiration Tasks: </a:t>
            </a:r>
          </a:p>
        </p:txBody>
      </p:sp>
      <p:sp>
        <p:nvSpPr>
          <p:cNvPr id="3" name="Content Placeholder 2"/>
          <p:cNvSpPr>
            <a:spLocks noGrp="1"/>
          </p:cNvSpPr>
          <p:nvPr>
            <p:ph idx="1"/>
          </p:nvPr>
        </p:nvSpPr>
        <p:spPr>
          <a:xfrm>
            <a:off x="1524000" y="1844824"/>
            <a:ext cx="10044608" cy="3474720"/>
          </a:xfrm>
        </p:spPr>
        <p:txBody>
          <a:bodyPr>
            <a:normAutofit/>
          </a:bodyPr>
          <a:lstStyle/>
          <a:p>
            <a:pPr marL="0" indent="0">
              <a:buNone/>
            </a:pPr>
            <a:endParaRPr lang="en-US" sz="2400" dirty="0"/>
          </a:p>
          <a:p>
            <a:pPr marL="0" indent="0">
              <a:buNone/>
            </a:pPr>
            <a:r>
              <a:rPr lang="en-GB" sz="3200" dirty="0"/>
              <a:t>Two of these will be set per term on our class web page, these will relate to our foundation subject learning in class.</a:t>
            </a:r>
          </a:p>
        </p:txBody>
      </p:sp>
    </p:spTree>
    <p:extLst>
      <p:ext uri="{BB962C8B-B14F-4D97-AF65-F5344CB8AC3E}">
        <p14:creationId xmlns:p14="http://schemas.microsoft.com/office/powerpoint/2010/main" val="1669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else do we do in Year 1?</a:t>
            </a:r>
          </a:p>
        </p:txBody>
      </p:sp>
      <p:sp>
        <p:nvSpPr>
          <p:cNvPr id="3" name="Content Placeholder 2"/>
          <p:cNvSpPr>
            <a:spLocks noGrp="1"/>
          </p:cNvSpPr>
          <p:nvPr>
            <p:ph idx="1"/>
          </p:nvPr>
        </p:nvSpPr>
        <p:spPr/>
        <p:txBody>
          <a:bodyPr/>
          <a:lstStyle/>
          <a:p>
            <a:r>
              <a:rPr lang="en-US" dirty="0"/>
              <a:t>Forest School</a:t>
            </a:r>
          </a:p>
          <a:p>
            <a:r>
              <a:rPr lang="en-US" dirty="0"/>
              <a:t>Outings : To Tonbridge Castle in the Spring Term and to </a:t>
            </a:r>
            <a:r>
              <a:rPr lang="en-US" dirty="0" err="1"/>
              <a:t>Romshed</a:t>
            </a:r>
            <a:r>
              <a:rPr lang="en-US" dirty="0"/>
              <a:t> Farm in the </a:t>
            </a:r>
            <a:r>
              <a:rPr lang="en-US"/>
              <a:t>Summer Term.</a:t>
            </a:r>
            <a:endParaRPr lang="en-US" dirty="0"/>
          </a:p>
          <a:p>
            <a:r>
              <a:rPr lang="en-US" dirty="0"/>
              <a:t>Carol concert</a:t>
            </a:r>
          </a:p>
          <a:p>
            <a:r>
              <a:rPr lang="en-US" dirty="0"/>
              <a:t>Charity Days</a:t>
            </a:r>
          </a:p>
          <a:p>
            <a:r>
              <a:rPr lang="en-US" dirty="0"/>
              <a:t>Sports Day</a:t>
            </a:r>
          </a:p>
        </p:txBody>
      </p:sp>
    </p:spTree>
    <p:extLst>
      <p:ext uri="{BB962C8B-B14F-4D97-AF65-F5344CB8AC3E}">
        <p14:creationId xmlns:p14="http://schemas.microsoft.com/office/powerpoint/2010/main" val="419639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94" y="0"/>
            <a:ext cx="12221294" cy="6864726"/>
          </a:xfrm>
        </p:spPr>
      </p:pic>
    </p:spTree>
    <p:extLst>
      <p:ext uri="{BB962C8B-B14F-4D97-AF65-F5344CB8AC3E}">
        <p14:creationId xmlns:p14="http://schemas.microsoft.com/office/powerpoint/2010/main" val="171714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Communication</a:t>
            </a:r>
            <a:endParaRPr lang="en-GB" dirty="0"/>
          </a:p>
        </p:txBody>
      </p:sp>
      <p:sp>
        <p:nvSpPr>
          <p:cNvPr id="3" name="Content Placeholder 2"/>
          <p:cNvSpPr>
            <a:spLocks noGrp="1"/>
          </p:cNvSpPr>
          <p:nvPr>
            <p:ph idx="1"/>
          </p:nvPr>
        </p:nvSpPr>
        <p:spPr>
          <a:xfrm>
            <a:off x="1524000" y="1556792"/>
            <a:ext cx="9144000" cy="3746728"/>
          </a:xfrm>
        </p:spPr>
        <p:txBody>
          <a:bodyPr>
            <a:noAutofit/>
          </a:bodyPr>
          <a:lstStyle/>
          <a:p>
            <a:r>
              <a:rPr lang="en-GB" sz="2200" dirty="0"/>
              <a:t>As a school we will always look to resolve any issues for you.  As such, we would suggest that the best way to address any concerns is to speak to us on the classroom door so we can resolve them as quickly as possible.</a:t>
            </a:r>
          </a:p>
          <a:p>
            <a:r>
              <a:rPr lang="en-GB" sz="2200" dirty="0"/>
              <a:t>However, as a school, we do appreciate this might not always be possible.  So, our class email address is </a:t>
            </a:r>
            <a:r>
              <a:rPr lang="en-GB" sz="2200" dirty="0">
                <a:hlinkClick r:id="rId2"/>
              </a:rPr>
              <a:t>class1@stocks-green.kent.sch.uk</a:t>
            </a:r>
            <a:r>
              <a:rPr lang="en-GB" sz="2200" dirty="0"/>
              <a:t> </a:t>
            </a:r>
          </a:p>
          <a:p>
            <a:r>
              <a:rPr lang="en-GB" sz="2200" dirty="0"/>
              <a:t>Please bear in mind that we will only be checking and answering emails in work hours between 7:30am and 5:00pm and at busy times it may take up to 48 hours to respond.  If your enquiry is more urgent that this, please contact the school office.</a:t>
            </a:r>
          </a:p>
        </p:txBody>
      </p:sp>
    </p:spTree>
    <p:extLst>
      <p:ext uri="{BB962C8B-B14F-4D97-AF65-F5344CB8AC3E}">
        <p14:creationId xmlns:p14="http://schemas.microsoft.com/office/powerpoint/2010/main" val="23723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6"/>
            <a:ext cx="9144000" cy="615602"/>
          </a:xfrm>
        </p:spPr>
        <p:txBody>
          <a:bodyPr/>
          <a:lstStyle/>
          <a:p>
            <a:r>
              <a:rPr lang="en-GB" dirty="0"/>
              <a:t>Concerns about your child’s progress</a:t>
            </a:r>
          </a:p>
        </p:txBody>
      </p:sp>
      <p:pic>
        <p:nvPicPr>
          <p:cNvPr id="4" name="Picture 3"/>
          <p:cNvPicPr>
            <a:picLocks noChangeAspect="1"/>
          </p:cNvPicPr>
          <p:nvPr/>
        </p:nvPicPr>
        <p:blipFill>
          <a:blip r:embed="rId3"/>
          <a:stretch>
            <a:fillRect/>
          </a:stretch>
        </p:blipFill>
        <p:spPr>
          <a:xfrm>
            <a:off x="2135560" y="949663"/>
            <a:ext cx="8254051" cy="5908337"/>
          </a:xfrm>
          <a:prstGeom prst="rect">
            <a:avLst/>
          </a:prstGeom>
        </p:spPr>
      </p:pic>
    </p:spTree>
    <p:extLst>
      <p:ext uri="{BB962C8B-B14F-4D97-AF65-F5344CB8AC3E}">
        <p14:creationId xmlns:p14="http://schemas.microsoft.com/office/powerpoint/2010/main" val="26271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60648"/>
            <a:ext cx="9143999" cy="1082674"/>
          </a:xfrm>
        </p:spPr>
        <p:txBody>
          <a:bodyPr/>
          <a:lstStyle/>
          <a:p>
            <a:r>
              <a:rPr lang="en-GB" sz="3600" dirty="0"/>
              <a:t>Support with the cost of living and additional funds for the school.</a:t>
            </a:r>
            <a:endParaRPr lang="en-GB" dirty="0"/>
          </a:p>
        </p:txBody>
      </p:sp>
      <p:sp>
        <p:nvSpPr>
          <p:cNvPr id="3" name="Content Placeholder 2"/>
          <p:cNvSpPr>
            <a:spLocks noGrp="1"/>
          </p:cNvSpPr>
          <p:nvPr>
            <p:ph idx="1"/>
          </p:nvPr>
        </p:nvSpPr>
        <p:spPr>
          <a:xfrm>
            <a:off x="1524000" y="1556792"/>
            <a:ext cx="9144000" cy="3746728"/>
          </a:xfrm>
        </p:spPr>
        <p:txBody>
          <a:bodyPr>
            <a:normAutofit fontScale="92500"/>
          </a:bodyPr>
          <a:lstStyle/>
          <a:p>
            <a:r>
              <a:rPr lang="en-GB" dirty="0"/>
              <a:t>In school, children in Year R, 1 and 2 receive Universal Infant Free School Meals.  However, if you are in receipt of certain benefits, you can also receive a free school meal in Years 3 - 6.  To check your eligibility and register for this, you would need to search ‘Kent Free School Meals’ or go to:</a:t>
            </a:r>
          </a:p>
          <a:p>
            <a:r>
              <a:rPr lang="en-GB" dirty="0">
                <a:hlinkClick r:id="rId2"/>
              </a:rPr>
              <a:t>https://www.kent.gov.uk/education-and-children/schools/free-school-meals</a:t>
            </a:r>
            <a:r>
              <a:rPr lang="en-GB" dirty="0"/>
              <a:t> </a:t>
            </a:r>
          </a:p>
          <a:p>
            <a:r>
              <a:rPr lang="en-GB" dirty="0"/>
              <a:t>There is a double benefit to this, as the school will also receive an additional £1480 per pupil to support their learning and the teaching and learning across the school.</a:t>
            </a:r>
          </a:p>
          <a:p>
            <a:r>
              <a:rPr lang="en-GB" dirty="0"/>
              <a:t>Even if your child is in Years R, 1 or 2 and already receives a free school meal, signing up can support their learning by accessing the additional funding.  </a:t>
            </a:r>
          </a:p>
        </p:txBody>
      </p:sp>
    </p:spTree>
    <p:extLst>
      <p:ext uri="{BB962C8B-B14F-4D97-AF65-F5344CB8AC3E}">
        <p14:creationId xmlns:p14="http://schemas.microsoft.com/office/powerpoint/2010/main" val="323384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1 Staff </a:t>
            </a:r>
          </a:p>
        </p:txBody>
      </p:sp>
      <p:sp>
        <p:nvSpPr>
          <p:cNvPr id="3" name="Content Placeholder 2"/>
          <p:cNvSpPr>
            <a:spLocks noGrp="1"/>
          </p:cNvSpPr>
          <p:nvPr>
            <p:ph idx="1"/>
          </p:nvPr>
        </p:nvSpPr>
        <p:spPr>
          <a:xfrm>
            <a:off x="1537588" y="1476772"/>
            <a:ext cx="9756576" cy="3904456"/>
          </a:xfrm>
        </p:spPr>
        <p:txBody>
          <a:bodyPr>
            <a:normAutofit/>
          </a:bodyPr>
          <a:lstStyle/>
          <a:p>
            <a:r>
              <a:rPr lang="en-US" dirty="0"/>
              <a:t>Class Teacher:</a:t>
            </a:r>
          </a:p>
          <a:p>
            <a:r>
              <a:rPr lang="en-US" dirty="0"/>
              <a:t>     Miss </a:t>
            </a:r>
            <a:r>
              <a:rPr lang="en-US" dirty="0" err="1"/>
              <a:t>Dargie</a:t>
            </a:r>
            <a:endParaRPr lang="en-US" dirty="0"/>
          </a:p>
          <a:p>
            <a:endParaRPr lang="en-US" dirty="0"/>
          </a:p>
          <a:p>
            <a:r>
              <a:rPr lang="en-US" dirty="0"/>
              <a:t>Teaching Assistants:</a:t>
            </a:r>
          </a:p>
          <a:p>
            <a:r>
              <a:rPr lang="en-US" dirty="0"/>
              <a:t>     </a:t>
            </a:r>
            <a:r>
              <a:rPr lang="en-US" dirty="0" err="1"/>
              <a:t>Mrs</a:t>
            </a:r>
            <a:r>
              <a:rPr lang="en-US" dirty="0"/>
              <a:t> </a:t>
            </a:r>
            <a:r>
              <a:rPr lang="en-US" dirty="0" err="1"/>
              <a:t>Faingold</a:t>
            </a:r>
            <a:r>
              <a:rPr lang="en-US" dirty="0"/>
              <a:t> (Every morning).</a:t>
            </a:r>
          </a:p>
          <a:p>
            <a:r>
              <a:rPr lang="en-US" dirty="0"/>
              <a:t>     </a:t>
            </a:r>
            <a:r>
              <a:rPr lang="en-US" dirty="0" err="1"/>
              <a:t>Mrs</a:t>
            </a:r>
            <a:r>
              <a:rPr lang="en-US" dirty="0"/>
              <a:t> Aarons (Monday, Tuesday and Wednesday afternoons).</a:t>
            </a:r>
          </a:p>
          <a:p>
            <a:r>
              <a:rPr lang="en-US" dirty="0"/>
              <a:t>     </a:t>
            </a:r>
            <a:r>
              <a:rPr lang="en-US" dirty="0" err="1"/>
              <a:t>Mrs</a:t>
            </a:r>
            <a:r>
              <a:rPr lang="en-US" dirty="0"/>
              <a:t> Hancock (Friday afternoons to cover PPA time).</a:t>
            </a:r>
          </a:p>
        </p:txBody>
      </p:sp>
    </p:spTree>
    <p:extLst>
      <p:ext uri="{BB962C8B-B14F-4D97-AF65-F5344CB8AC3E}">
        <p14:creationId xmlns:p14="http://schemas.microsoft.com/office/powerpoint/2010/main" val="7094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Acceptable Use Policies</a:t>
            </a:r>
            <a:endParaRPr lang="en-GB" dirty="0"/>
          </a:p>
        </p:txBody>
      </p:sp>
      <p:sp>
        <p:nvSpPr>
          <p:cNvPr id="3" name="Content Placeholder 2"/>
          <p:cNvSpPr>
            <a:spLocks noGrp="1"/>
          </p:cNvSpPr>
          <p:nvPr>
            <p:ph idx="1"/>
          </p:nvPr>
        </p:nvSpPr>
        <p:spPr>
          <a:xfrm>
            <a:off x="1524000" y="1556792"/>
            <a:ext cx="9144000" cy="3746728"/>
          </a:xfrm>
        </p:spPr>
        <p:txBody>
          <a:bodyPr>
            <a:noAutofit/>
          </a:bodyPr>
          <a:lstStyle/>
          <a:p>
            <a:r>
              <a:rPr lang="en-GB" sz="2200" dirty="0"/>
              <a:t>The school has updated its Acceptable Use of ICT policies to reflect the government’s latest guidance.</a:t>
            </a:r>
          </a:p>
          <a:p>
            <a:r>
              <a:rPr lang="en-GB" sz="2200" dirty="0"/>
              <a:t>The new ICT and Acceptable Use Policy will be on the school website to view.</a:t>
            </a:r>
          </a:p>
          <a:p>
            <a:r>
              <a:rPr lang="en-GB" sz="2200" dirty="0"/>
              <a:t>Parents will be soon be sent two Acceptable Use Policies (one for pupils and one for parents).  Please can you discuss the Pupil Acceptable Use Policy with your child and then return it, signed by </a:t>
            </a:r>
            <a:r>
              <a:rPr lang="en-GB" sz="2200"/>
              <a:t>both the pupil </a:t>
            </a:r>
            <a:r>
              <a:rPr lang="en-GB" sz="2200" dirty="0"/>
              <a:t>and parent.  Please can you also return the Parent Acceptable Use Policy at the same time.</a:t>
            </a:r>
          </a:p>
          <a:p>
            <a:r>
              <a:rPr lang="en-GB" sz="2200" dirty="0"/>
              <a:t>Thank you for your support with this.</a:t>
            </a:r>
          </a:p>
        </p:txBody>
      </p:sp>
    </p:spTree>
    <p:extLst>
      <p:ext uri="{BB962C8B-B14F-4D97-AF65-F5344CB8AC3E}">
        <p14:creationId xmlns:p14="http://schemas.microsoft.com/office/powerpoint/2010/main" val="49919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8458200" cy="1887488"/>
          </a:xfrm>
        </p:spPr>
        <p:txBody>
          <a:bodyPr>
            <a:normAutofit fontScale="90000"/>
          </a:bodyPr>
          <a:lstStyle/>
          <a:p>
            <a:r>
              <a:rPr lang="en-GB" dirty="0"/>
              <a:t>We are really looking forward to working with you this year, thank you.</a:t>
            </a:r>
          </a:p>
        </p:txBody>
      </p:sp>
      <p:sp>
        <p:nvSpPr>
          <p:cNvPr id="3" name="Subtitle 2"/>
          <p:cNvSpPr>
            <a:spLocks noGrp="1"/>
          </p:cNvSpPr>
          <p:nvPr>
            <p:ph type="subTitle" idx="1"/>
          </p:nvPr>
        </p:nvSpPr>
        <p:spPr>
          <a:xfrm flipH="1" flipV="1">
            <a:off x="12057321" y="6381328"/>
            <a:ext cx="115416" cy="148208"/>
          </a:xfrm>
        </p:spPr>
        <p:txBody>
          <a:bodyPr>
            <a:normAutofit fontScale="25000" lnSpcReduction="20000"/>
          </a:bodyPr>
          <a:lstStyle/>
          <a:p>
            <a:endParaRPr lang="en-GB" dirty="0"/>
          </a:p>
        </p:txBody>
      </p:sp>
    </p:spTree>
    <p:extLst>
      <p:ext uri="{BB962C8B-B14F-4D97-AF65-F5344CB8AC3E}">
        <p14:creationId xmlns:p14="http://schemas.microsoft.com/office/powerpoint/2010/main" val="8983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Our School Rules</a:t>
            </a:r>
            <a:endParaRPr lang="en-GB" dirty="0"/>
          </a:p>
        </p:txBody>
      </p:sp>
      <p:sp>
        <p:nvSpPr>
          <p:cNvPr id="3" name="Content Placeholder 2"/>
          <p:cNvSpPr>
            <a:spLocks noGrp="1"/>
          </p:cNvSpPr>
          <p:nvPr>
            <p:ph idx="1"/>
          </p:nvPr>
        </p:nvSpPr>
        <p:spPr>
          <a:xfrm>
            <a:off x="6291707" y="1772816"/>
            <a:ext cx="4355976" cy="3095134"/>
          </a:xfrm>
        </p:spPr>
        <p:txBody>
          <a:bodyPr>
            <a:noAutofit/>
          </a:bodyPr>
          <a:lstStyle/>
          <a:p>
            <a:pPr marL="0" indent="0">
              <a:buNone/>
            </a:pPr>
            <a:r>
              <a:rPr lang="en-GB" sz="2400" dirty="0"/>
              <a:t>Our whole school community follows three rules:</a:t>
            </a:r>
          </a:p>
          <a:p>
            <a:r>
              <a:rPr lang="en-GB" sz="2400" dirty="0"/>
              <a:t>Be Ready</a:t>
            </a:r>
          </a:p>
          <a:p>
            <a:r>
              <a:rPr lang="en-GB" sz="2400" dirty="0"/>
              <a:t>Be Respectful</a:t>
            </a:r>
          </a:p>
          <a:p>
            <a:r>
              <a:rPr lang="en-GB" sz="2400" dirty="0"/>
              <a:t>Be Safe</a:t>
            </a:r>
          </a:p>
          <a:p>
            <a:endParaRPr lang="en-GB" sz="2200" dirty="0"/>
          </a:p>
        </p:txBody>
      </p:sp>
      <p:pic>
        <p:nvPicPr>
          <p:cNvPr id="4" name="Picture 3"/>
          <p:cNvPicPr>
            <a:picLocks noChangeAspect="1"/>
          </p:cNvPicPr>
          <p:nvPr/>
        </p:nvPicPr>
        <p:blipFill>
          <a:blip r:embed="rId2"/>
          <a:stretch>
            <a:fillRect/>
          </a:stretch>
        </p:blipFill>
        <p:spPr>
          <a:xfrm>
            <a:off x="1847528" y="1121222"/>
            <a:ext cx="3690375" cy="4617867"/>
          </a:xfrm>
          <a:prstGeom prst="rect">
            <a:avLst/>
          </a:prstGeom>
        </p:spPr>
      </p:pic>
    </p:spTree>
    <p:extLst>
      <p:ext uri="{BB962C8B-B14F-4D97-AF65-F5344CB8AC3E}">
        <p14:creationId xmlns:p14="http://schemas.microsoft.com/office/powerpoint/2010/main" val="11363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Our School Values</a:t>
            </a:r>
            <a:endParaRPr lang="en-GB" dirty="0"/>
          </a:p>
        </p:txBody>
      </p:sp>
      <p:sp>
        <p:nvSpPr>
          <p:cNvPr id="3" name="Content Placeholder 2"/>
          <p:cNvSpPr>
            <a:spLocks noGrp="1"/>
          </p:cNvSpPr>
          <p:nvPr>
            <p:ph idx="1"/>
          </p:nvPr>
        </p:nvSpPr>
        <p:spPr>
          <a:xfrm>
            <a:off x="6300952" y="980728"/>
            <a:ext cx="4355976" cy="3095134"/>
          </a:xfrm>
        </p:spPr>
        <p:txBody>
          <a:bodyPr>
            <a:noAutofit/>
          </a:bodyPr>
          <a:lstStyle/>
          <a:p>
            <a:pPr marL="0" indent="0">
              <a:buNone/>
            </a:pPr>
            <a:r>
              <a:rPr lang="en-GB" sz="2400" dirty="0"/>
              <a:t>We try to instil these values in our whole school community.</a:t>
            </a:r>
          </a:p>
          <a:p>
            <a:pPr marL="0" indent="0">
              <a:buNone/>
            </a:pPr>
            <a:r>
              <a:rPr lang="en-GB" sz="2400" dirty="0"/>
              <a:t>At Stocks Green we are:</a:t>
            </a:r>
          </a:p>
          <a:p>
            <a:r>
              <a:rPr lang="en-GB" sz="2400" dirty="0"/>
              <a:t>Kind</a:t>
            </a:r>
          </a:p>
          <a:p>
            <a:r>
              <a:rPr lang="en-GB" sz="2400" dirty="0"/>
              <a:t>Respectful</a:t>
            </a:r>
          </a:p>
          <a:p>
            <a:r>
              <a:rPr lang="en-GB" sz="2400" dirty="0"/>
              <a:t>Honest</a:t>
            </a:r>
          </a:p>
          <a:p>
            <a:r>
              <a:rPr lang="en-GB" sz="2400" dirty="0"/>
              <a:t>Resilient</a:t>
            </a:r>
          </a:p>
          <a:p>
            <a:r>
              <a:rPr lang="en-GB" sz="2400" dirty="0"/>
              <a:t>Inclusive</a:t>
            </a:r>
          </a:p>
          <a:p>
            <a:endParaRPr lang="en-GB" sz="22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1101913"/>
            <a:ext cx="3993447" cy="5733256"/>
          </a:xfrm>
          <a:prstGeom prst="rect">
            <a:avLst/>
          </a:prstGeom>
        </p:spPr>
      </p:pic>
    </p:spTree>
    <p:extLst>
      <p:ext uri="{BB962C8B-B14F-4D97-AF65-F5344CB8AC3E}">
        <p14:creationId xmlns:p14="http://schemas.microsoft.com/office/powerpoint/2010/main" val="252970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9496" y="620688"/>
            <a:ext cx="9649072" cy="5330904"/>
          </a:xfrm>
        </p:spPr>
        <p:txBody>
          <a:bodyPr/>
          <a:lstStyle/>
          <a:p>
            <a:r>
              <a:rPr lang="en-US" sz="3200" b="1" dirty="0"/>
              <a:t>The Year 1 curriculum </a:t>
            </a:r>
            <a:r>
              <a:rPr lang="en-US" dirty="0"/>
              <a:t>builds upon and extends the experiences that children have had in Reception. </a:t>
            </a:r>
          </a:p>
          <a:p>
            <a:endParaRPr lang="en-US" dirty="0"/>
          </a:p>
          <a:p>
            <a:r>
              <a:rPr lang="en-US" dirty="0"/>
              <a:t>English and Mathematics will be taught every day. </a:t>
            </a:r>
          </a:p>
          <a:p>
            <a:r>
              <a:rPr lang="en-US" dirty="0"/>
              <a:t>Phonics will be taught for 2 x 30 minutes every day to support with reading, writing, and spelling.</a:t>
            </a:r>
          </a:p>
          <a:p>
            <a:r>
              <a:rPr lang="en-US" dirty="0"/>
              <a:t>The children will follow the rest of the Key Stage One National Curriculum subjects which will be taught throughout the week.</a:t>
            </a:r>
          </a:p>
          <a:p>
            <a:r>
              <a:rPr lang="en-US" dirty="0"/>
              <a:t>The children will learn through a range of class, group, paired and individual activities. </a:t>
            </a:r>
          </a:p>
          <a:p>
            <a:endParaRPr lang="en-US" dirty="0"/>
          </a:p>
          <a:p>
            <a:endParaRPr lang="en-GB" dirty="0"/>
          </a:p>
        </p:txBody>
      </p:sp>
    </p:spTree>
    <p:extLst>
      <p:ext uri="{BB962C8B-B14F-4D97-AF65-F5344CB8AC3E}">
        <p14:creationId xmlns:p14="http://schemas.microsoft.com/office/powerpoint/2010/main" val="370843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9496" y="404664"/>
            <a:ext cx="9144000" cy="5472608"/>
          </a:xfrm>
        </p:spPr>
        <p:txBody>
          <a:bodyPr>
            <a:normAutofit fontScale="47500" lnSpcReduction="20000"/>
          </a:bodyPr>
          <a:lstStyle/>
          <a:p>
            <a:r>
              <a:rPr lang="en-US" sz="4400" dirty="0"/>
              <a:t>The children have now completed the Early Years Foundation Stage.</a:t>
            </a:r>
          </a:p>
          <a:p>
            <a:r>
              <a:rPr lang="en-US" sz="4400" dirty="0"/>
              <a:t>They are now in Key Stage One.</a:t>
            </a:r>
          </a:p>
          <a:p>
            <a:pPr marL="0" indent="0">
              <a:buNone/>
            </a:pPr>
            <a:r>
              <a:rPr lang="en-US" sz="4400" dirty="0"/>
              <a:t> </a:t>
            </a:r>
          </a:p>
          <a:p>
            <a:r>
              <a:rPr lang="en-US" sz="4400" dirty="0"/>
              <a:t>The children will now study the National Curriculum subjects. These are:</a:t>
            </a:r>
          </a:p>
          <a:p>
            <a:pPr marL="0" indent="0">
              <a:buNone/>
            </a:pPr>
            <a:r>
              <a:rPr lang="en-US" sz="4400" dirty="0"/>
              <a:t>      Mathematics                    Physical Education (PE) </a:t>
            </a:r>
          </a:p>
          <a:p>
            <a:pPr marL="0" indent="0">
              <a:buNone/>
            </a:pPr>
            <a:r>
              <a:rPr lang="en-US" sz="4400" dirty="0"/>
              <a:t>      English                              Design and Technology</a:t>
            </a:r>
          </a:p>
          <a:p>
            <a:pPr marL="0" indent="0">
              <a:buNone/>
            </a:pPr>
            <a:r>
              <a:rPr lang="en-US" sz="4400" dirty="0"/>
              <a:t>      Science                             Music</a:t>
            </a:r>
          </a:p>
          <a:p>
            <a:pPr marL="0" indent="0">
              <a:buNone/>
            </a:pPr>
            <a:r>
              <a:rPr lang="en-US" sz="4400" dirty="0"/>
              <a:t>      Geography                        Computing</a:t>
            </a:r>
          </a:p>
          <a:p>
            <a:pPr marL="0" indent="0">
              <a:buNone/>
            </a:pPr>
            <a:r>
              <a:rPr lang="en-US" sz="4400" dirty="0"/>
              <a:t>      History                             Personal, Social and Health Education  </a:t>
            </a:r>
          </a:p>
          <a:p>
            <a:pPr marL="0" indent="0">
              <a:buNone/>
            </a:pPr>
            <a:r>
              <a:rPr lang="en-US" sz="4400" dirty="0"/>
              <a:t>      Art and Design                  Religious Education (RE)</a:t>
            </a:r>
            <a:endParaRPr lang="en-GB" sz="4400" dirty="0"/>
          </a:p>
          <a:p>
            <a:endParaRPr lang="en-GB" dirty="0"/>
          </a:p>
        </p:txBody>
      </p:sp>
    </p:spTree>
    <p:extLst>
      <p:ext uri="{BB962C8B-B14F-4D97-AF65-F5344CB8AC3E}">
        <p14:creationId xmlns:p14="http://schemas.microsoft.com/office/powerpoint/2010/main" val="359087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496" y="0"/>
            <a:ext cx="9143999" cy="1082674"/>
          </a:xfrm>
        </p:spPr>
        <p:txBody>
          <a:bodyPr/>
          <a:lstStyle/>
          <a:p>
            <a:r>
              <a:rPr lang="en-GB" dirty="0"/>
              <a:t>The Year One Curriculum Overview can be found on our class page.</a:t>
            </a:r>
          </a:p>
        </p:txBody>
      </p:sp>
      <p:pic>
        <p:nvPicPr>
          <p:cNvPr id="4" name="Picture 3" descr="A screenshot of a computer&#10;&#10;AI-generated content may be incorrect.">
            <a:extLst>
              <a:ext uri="{FF2B5EF4-FFF2-40B4-BE49-F238E27FC236}">
                <a16:creationId xmlns:a16="http://schemas.microsoft.com/office/drawing/2014/main" id="{335AC573-B3AF-E052-4F3C-860807858352}"/>
              </a:ext>
            </a:extLst>
          </p:cNvPr>
          <p:cNvPicPr>
            <a:picLocks noChangeAspect="1"/>
          </p:cNvPicPr>
          <p:nvPr/>
        </p:nvPicPr>
        <p:blipFill>
          <a:blip r:embed="rId2"/>
          <a:stretch>
            <a:fillRect/>
          </a:stretch>
        </p:blipFill>
        <p:spPr>
          <a:xfrm>
            <a:off x="2125636" y="1199957"/>
            <a:ext cx="7354740" cy="4129100"/>
          </a:xfrm>
          <a:prstGeom prst="rect">
            <a:avLst/>
          </a:prstGeom>
        </p:spPr>
      </p:pic>
    </p:spTree>
    <p:extLst>
      <p:ext uri="{BB962C8B-B14F-4D97-AF65-F5344CB8AC3E}">
        <p14:creationId xmlns:p14="http://schemas.microsoft.com/office/powerpoint/2010/main" val="174472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8458200" cy="519336"/>
          </a:xfrm>
        </p:spPr>
        <p:txBody>
          <a:bodyPr>
            <a:normAutofit fontScale="90000"/>
          </a:bodyPr>
          <a:lstStyle/>
          <a:p>
            <a:r>
              <a:rPr lang="en-GB" dirty="0"/>
              <a:t>Timetable</a:t>
            </a:r>
          </a:p>
        </p:txBody>
      </p:sp>
      <p:sp>
        <p:nvSpPr>
          <p:cNvPr id="3" name="Subtitle 2"/>
          <p:cNvSpPr>
            <a:spLocks noGrp="1"/>
          </p:cNvSpPr>
          <p:nvPr>
            <p:ph type="subTitle" idx="1"/>
          </p:nvPr>
        </p:nvSpPr>
        <p:spPr>
          <a:xfrm flipH="1" flipV="1">
            <a:off x="12864752" y="1988840"/>
            <a:ext cx="45719" cy="148208"/>
          </a:xfrm>
        </p:spPr>
        <p:txBody>
          <a:bodyPr>
            <a:normAutofit fontScale="25000" lnSpcReduction="20000"/>
          </a:bodyPr>
          <a:lstStyle/>
          <a:p>
            <a:endParaRPr lang="en-GB" dirty="0"/>
          </a:p>
        </p:txBody>
      </p:sp>
      <p:pic>
        <p:nvPicPr>
          <p:cNvPr id="5" name="Picture 4" descr="A colorful chart with text&#10;&#10;AI-generated content may be incorrect.">
            <a:extLst>
              <a:ext uri="{FF2B5EF4-FFF2-40B4-BE49-F238E27FC236}">
                <a16:creationId xmlns:a16="http://schemas.microsoft.com/office/drawing/2014/main" id="{9C7F18D0-FC25-3E5A-A449-C41A3DE0A366}"/>
              </a:ext>
            </a:extLst>
          </p:cNvPr>
          <p:cNvPicPr>
            <a:picLocks noChangeAspect="1"/>
          </p:cNvPicPr>
          <p:nvPr/>
        </p:nvPicPr>
        <p:blipFill>
          <a:blip r:embed="rId3"/>
          <a:stretch>
            <a:fillRect/>
          </a:stretch>
        </p:blipFill>
        <p:spPr>
          <a:xfrm>
            <a:off x="0" y="995835"/>
            <a:ext cx="12072664" cy="5857068"/>
          </a:xfrm>
          <a:prstGeom prst="rect">
            <a:avLst/>
          </a:prstGeom>
        </p:spPr>
      </p:pic>
    </p:spTree>
    <p:extLst>
      <p:ext uri="{BB962C8B-B14F-4D97-AF65-F5344CB8AC3E}">
        <p14:creationId xmlns:p14="http://schemas.microsoft.com/office/powerpoint/2010/main" val="69245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a:t>
            </a:r>
          </a:p>
        </p:txBody>
      </p:sp>
      <p:sp>
        <p:nvSpPr>
          <p:cNvPr id="3" name="Content Placeholder 2"/>
          <p:cNvSpPr>
            <a:spLocks noGrp="1"/>
          </p:cNvSpPr>
          <p:nvPr>
            <p:ph idx="1"/>
          </p:nvPr>
        </p:nvSpPr>
        <p:spPr/>
        <p:txBody>
          <a:bodyPr/>
          <a:lstStyle/>
          <a:p>
            <a:r>
              <a:rPr lang="en-US" sz="2800" dirty="0"/>
              <a:t>Reading books will be sent home on a Monday.</a:t>
            </a:r>
          </a:p>
          <a:p>
            <a:r>
              <a:rPr lang="en-US" sz="2800" dirty="0"/>
              <a:t>The children will have two books a week from the Sounds Write/ Dandelion schemes.</a:t>
            </a:r>
          </a:p>
          <a:p>
            <a:r>
              <a:rPr lang="en-US" sz="2800" dirty="0"/>
              <a:t>Please sign or initial your child’s reading record so we know your child has read to you. </a:t>
            </a:r>
          </a:p>
          <a:p>
            <a:r>
              <a:rPr lang="en-US" sz="2800" dirty="0"/>
              <a:t>Please can the children bring their reading books to school every day.</a:t>
            </a:r>
          </a:p>
          <a:p>
            <a:endParaRPr lang="en-GB" dirty="0"/>
          </a:p>
        </p:txBody>
      </p:sp>
    </p:spTree>
    <p:extLst>
      <p:ext uri="{BB962C8B-B14F-4D97-AF65-F5344CB8AC3E}">
        <p14:creationId xmlns:p14="http://schemas.microsoft.com/office/powerpoint/2010/main" val="301393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d4418cd-e37c-486a-96c9-4387e3dcbc95">
      <Terms xmlns="http://schemas.microsoft.com/office/infopath/2007/PartnerControls"/>
    </lcf76f155ced4ddcb4097134ff3c332f>
    <TaxCatchAll xmlns="e3fe53d0-03ff-4f07-8f58-3f5b65f2f5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8324A64456E546A137A51E77E706DE" ma:contentTypeVersion="17" ma:contentTypeDescription="Create a new document." ma:contentTypeScope="" ma:versionID="3a1f4886bb1be86ef90fabf577407062">
  <xsd:schema xmlns:xsd="http://www.w3.org/2001/XMLSchema" xmlns:xs="http://www.w3.org/2001/XMLSchema" xmlns:p="http://schemas.microsoft.com/office/2006/metadata/properties" xmlns:ns2="ad4418cd-e37c-486a-96c9-4387e3dcbc95" xmlns:ns3="e3fe53d0-03ff-4f07-8f58-3f5b65f2f5e2" targetNamespace="http://schemas.microsoft.com/office/2006/metadata/properties" ma:root="true" ma:fieldsID="1dc0a762190e69bbef5462f82bfaa427" ns2:_="" ns3:_="">
    <xsd:import namespace="ad4418cd-e37c-486a-96c9-4387e3dcbc95"/>
    <xsd:import namespace="e3fe53d0-03ff-4f07-8f58-3f5b65f2f5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3:TaxCatchAll"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4418cd-e37c-486a-96c9-4387e3dcbc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c88e2fe-6a67-48e6-a1cd-478d6ae0bfd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fe53d0-03ff-4f07-8f58-3f5b65f2f5e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81fc036-39df-4669-bd46-91e2f3ed5b15}" ma:internalName="TaxCatchAll" ma:showField="CatchAllData" ma:web="e3fe53d0-03ff-4f07-8f58-3f5b65f2f5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0262f94-9f35-4ac3-9a90-690165a166b7"/>
    <ds:schemaRef ds:uri="a4f35948-e619-41b3-aa29-22878b09cfd2"/>
    <ds:schemaRef ds:uri="http://www.w3.org/XML/1998/namespace"/>
    <ds:schemaRef ds:uri="ad4418cd-e37c-486a-96c9-4387e3dcbc95"/>
    <ds:schemaRef ds:uri="e3fe53d0-03ff-4f07-8f58-3f5b65f2f5e2"/>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2EB588ED-D8B9-4697-BE2E-7978751BE9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4418cd-e37c-486a-96c9-4387e3dcbc95"/>
    <ds:schemaRef ds:uri="e3fe53d0-03ff-4f07-8f58-3f5b65f2f5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468</TotalTime>
  <Words>1055</Words>
  <Application>Microsoft Office PowerPoint</Application>
  <PresentationFormat>Widescreen</PresentationFormat>
  <Paragraphs>98</Paragraphs>
  <Slides>21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Comic Sans MS</vt:lpstr>
      <vt:lpstr>Children Friends 16x9</vt:lpstr>
      <vt:lpstr>Year 1 Curriculum Information                               2025-2026</vt:lpstr>
      <vt:lpstr>Year 1 Staff </vt:lpstr>
      <vt:lpstr>Our School Rules</vt:lpstr>
      <vt:lpstr>Our School Values</vt:lpstr>
      <vt:lpstr>PowerPoint Presentation</vt:lpstr>
      <vt:lpstr>PowerPoint Presentation</vt:lpstr>
      <vt:lpstr>The Year One Curriculum Overview can be found on our class page.</vt:lpstr>
      <vt:lpstr>Timetable</vt:lpstr>
      <vt:lpstr>Reading </vt:lpstr>
      <vt:lpstr>Assessments in Year 1 </vt:lpstr>
      <vt:lpstr>Homework</vt:lpstr>
      <vt:lpstr>Suggested ways to learn your spellings/phonics:</vt:lpstr>
      <vt:lpstr>Suggested ways to learn to count in 2s, 5s and 10s:</vt:lpstr>
      <vt:lpstr>Optional Inspiration Tasks: </vt:lpstr>
      <vt:lpstr>What else do we do in Year 1?</vt:lpstr>
      <vt:lpstr>PowerPoint Presentation</vt:lpstr>
      <vt:lpstr>Communication</vt:lpstr>
      <vt:lpstr>Concerns about your child’s progress</vt:lpstr>
      <vt:lpstr>Support with the cost of living and additional funds for the school.</vt:lpstr>
      <vt:lpstr>Acceptable Use Policies</vt:lpstr>
      <vt:lpstr>We are really looking forward to working with you this year, 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Peter Hipkiss</dc:creator>
  <cp:keywords/>
  <cp:lastModifiedBy>Liz DARGIE</cp:lastModifiedBy>
  <cp:revision>57</cp:revision>
  <dcterms:created xsi:type="dcterms:W3CDTF">2022-02-05T05:28:28Z</dcterms:created>
  <dcterms:modified xsi:type="dcterms:W3CDTF">2025-09-09T10:10:45Z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0x010100418324A64456E546A137A51E77E706DE</vt:lpwstr>
  </property>
  <property fmtid="{D5CDD505-2E9C-101B-9397-08002B2CF9AE}" pid="4" name="MSIP_Label_e7530486-e78d-4a74-98fa-f49257c8fb97_Enabled">
    <vt:lpwstr>true</vt:lpwstr>
  </property>
  <property fmtid="{D5CDD505-2E9C-101B-9397-08002B2CF9AE}" pid="5" name="MSIP_Label_e7530486-e78d-4a74-98fa-f49257c8fb97_SetDate">
    <vt:lpwstr>2025-09-06T18:48:04Z</vt:lpwstr>
  </property>
  <property fmtid="{D5CDD505-2E9C-101B-9397-08002B2CF9AE}" pid="6" name="MSIP_Label_e7530486-e78d-4a74-98fa-f49257c8fb97_Method">
    <vt:lpwstr>Standard</vt:lpwstr>
  </property>
  <property fmtid="{D5CDD505-2E9C-101B-9397-08002B2CF9AE}" pid="7" name="MSIP_Label_e7530486-e78d-4a74-98fa-f49257c8fb97_Name">
    <vt:lpwstr>All Employees (unrestricted)</vt:lpwstr>
  </property>
  <property fmtid="{D5CDD505-2E9C-101B-9397-08002B2CF9AE}" pid="8" name="MSIP_Label_e7530486-e78d-4a74-98fa-f49257c8fb97_SiteId">
    <vt:lpwstr>7c95cf98-ca26-4218-8b8b-944117f7612f</vt:lpwstr>
  </property>
  <property fmtid="{D5CDD505-2E9C-101B-9397-08002B2CF9AE}" pid="9" name="MSIP_Label_e7530486-e78d-4a74-98fa-f49257c8fb97_ActionId">
    <vt:lpwstr>3826a8a9-af9d-47e2-b635-c4ca9280efb4</vt:lpwstr>
  </property>
  <property fmtid="{D5CDD505-2E9C-101B-9397-08002B2CF9AE}" pid="10" name="MSIP_Label_e7530486-e78d-4a74-98fa-f49257c8fb97_ContentBits">
    <vt:lpwstr>0</vt:lpwstr>
  </property>
  <property fmtid="{D5CDD505-2E9C-101B-9397-08002B2CF9AE}" pid="11" name="MSIP_Label_e7530486-e78d-4a74-98fa-f49257c8fb97_Tag">
    <vt:lpwstr>10, 3, 0, 1</vt:lpwstr>
  </property>
  <property fmtid="{D5CDD505-2E9C-101B-9397-08002B2CF9AE}" pid="12" name="MediaServiceImageTags">
    <vt:lpwstr/>
  </property>
</Properties>
</file>